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1"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Administrat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88" autoAdjust="0"/>
    <p:restoredTop sz="94660"/>
  </p:normalViewPr>
  <p:slideViewPr>
    <p:cSldViewPr snapToGrid="0">
      <p:cViewPr varScale="1">
        <p:scale>
          <a:sx n="68" d="100"/>
          <a:sy n="68" d="100"/>
        </p:scale>
        <p:origin x="89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D4985C-CAD6-4A87-B3DC-EA7C1D965F1A}" type="datetimeFigureOut">
              <a:rPr lang="zh-CN" altLang="en-US" smtClean="0"/>
              <a:t>2020/11/12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31EF88-7DC9-4E30-A945-0BE53FD942C1}" type="slidenum">
              <a:rPr lang="zh-CN" altLang="en-US" smtClean="0"/>
              <a:t>‹#›</a:t>
            </a:fld>
            <a:endParaRPr lang="zh-CN" altLang="en-US"/>
          </a:p>
        </p:txBody>
      </p:sp>
    </p:spTree>
    <p:extLst>
      <p:ext uri="{BB962C8B-B14F-4D97-AF65-F5344CB8AC3E}">
        <p14:creationId xmlns:p14="http://schemas.microsoft.com/office/powerpoint/2010/main" val="3835815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面单</a:t>
            </a:r>
          </a:p>
        </p:txBody>
      </p:sp>
      <p:sp>
        <p:nvSpPr>
          <p:cNvPr id="4" name="灯片编号占位符 3"/>
          <p:cNvSpPr>
            <a:spLocks noGrp="1"/>
          </p:cNvSpPr>
          <p:nvPr>
            <p:ph type="sldNum" sz="quarter" idx="5"/>
          </p:nvPr>
        </p:nvSpPr>
        <p:spPr/>
        <p:txBody>
          <a:bodyPr/>
          <a:lstStyle/>
          <a:p>
            <a:fld id="{6131EF88-7DC9-4E30-A945-0BE53FD942C1}" type="slidenum">
              <a:rPr lang="zh-CN" altLang="en-US" smtClean="0"/>
              <a:t>3</a:t>
            </a:fld>
            <a:endParaRPr lang="zh-CN" altLang="en-US"/>
          </a:p>
        </p:txBody>
      </p:sp>
    </p:spTree>
    <p:extLst>
      <p:ext uri="{BB962C8B-B14F-4D97-AF65-F5344CB8AC3E}">
        <p14:creationId xmlns:p14="http://schemas.microsoft.com/office/powerpoint/2010/main" val="1586386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FF0000"/>
                </a:solidFill>
              </a:rPr>
              <a:t>BPM</a:t>
            </a:r>
            <a:r>
              <a:rPr lang="zh-CN" altLang="en-US" dirty="0">
                <a:solidFill>
                  <a:srgbClr val="FF0000"/>
                </a:solidFill>
              </a:rPr>
              <a:t>出差审批流程</a:t>
            </a:r>
          </a:p>
        </p:txBody>
      </p:sp>
      <p:sp>
        <p:nvSpPr>
          <p:cNvPr id="4" name="灯片编号占位符 3"/>
          <p:cNvSpPr>
            <a:spLocks noGrp="1"/>
          </p:cNvSpPr>
          <p:nvPr>
            <p:ph type="sldNum" sz="quarter" idx="5"/>
          </p:nvPr>
        </p:nvSpPr>
        <p:spPr/>
        <p:txBody>
          <a:bodyPr/>
          <a:lstStyle/>
          <a:p>
            <a:fld id="{6131EF88-7DC9-4E30-A945-0BE53FD942C1}" type="slidenum">
              <a:rPr lang="zh-CN" altLang="en-US" smtClean="0"/>
              <a:t>4</a:t>
            </a:fld>
            <a:endParaRPr lang="zh-CN" altLang="en-US"/>
          </a:p>
        </p:txBody>
      </p:sp>
    </p:spTree>
    <p:extLst>
      <p:ext uri="{BB962C8B-B14F-4D97-AF65-F5344CB8AC3E}">
        <p14:creationId xmlns:p14="http://schemas.microsoft.com/office/powerpoint/2010/main" val="3974222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所有交通用费均需进行报表填写</a:t>
            </a:r>
          </a:p>
        </p:txBody>
      </p:sp>
      <p:sp>
        <p:nvSpPr>
          <p:cNvPr id="4" name="灯片编号占位符 3"/>
          <p:cNvSpPr>
            <a:spLocks noGrp="1"/>
          </p:cNvSpPr>
          <p:nvPr>
            <p:ph type="sldNum" sz="quarter" idx="5"/>
          </p:nvPr>
        </p:nvSpPr>
        <p:spPr/>
        <p:txBody>
          <a:bodyPr/>
          <a:lstStyle/>
          <a:p>
            <a:fld id="{6131EF88-7DC9-4E30-A945-0BE53FD942C1}" type="slidenum">
              <a:rPr lang="zh-CN" altLang="en-US" smtClean="0"/>
              <a:t>5</a:t>
            </a:fld>
            <a:endParaRPr lang="zh-CN" altLang="en-US"/>
          </a:p>
        </p:txBody>
      </p:sp>
    </p:spTree>
    <p:extLst>
      <p:ext uri="{BB962C8B-B14F-4D97-AF65-F5344CB8AC3E}">
        <p14:creationId xmlns:p14="http://schemas.microsoft.com/office/powerpoint/2010/main" val="2672573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131EF88-7DC9-4E30-A945-0BE53FD942C1}" type="slidenum">
              <a:rPr lang="zh-CN" altLang="en-US" smtClean="0"/>
              <a:t>6</a:t>
            </a:fld>
            <a:endParaRPr lang="zh-CN" altLang="en-US"/>
          </a:p>
        </p:txBody>
      </p:sp>
    </p:spTree>
    <p:extLst>
      <p:ext uri="{BB962C8B-B14F-4D97-AF65-F5344CB8AC3E}">
        <p14:creationId xmlns:p14="http://schemas.microsoft.com/office/powerpoint/2010/main" val="1289098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注意事项：携程预订的机票，不可报销附加费用，只可报销机票及保险费用</a:t>
            </a:r>
          </a:p>
        </p:txBody>
      </p:sp>
      <p:sp>
        <p:nvSpPr>
          <p:cNvPr id="4" name="灯片编号占位符 3"/>
          <p:cNvSpPr>
            <a:spLocks noGrp="1"/>
          </p:cNvSpPr>
          <p:nvPr>
            <p:ph type="sldNum" sz="quarter" idx="5"/>
          </p:nvPr>
        </p:nvSpPr>
        <p:spPr/>
        <p:txBody>
          <a:bodyPr/>
          <a:lstStyle/>
          <a:p>
            <a:fld id="{6131EF88-7DC9-4E30-A945-0BE53FD942C1}" type="slidenum">
              <a:rPr lang="zh-CN" altLang="en-US" smtClean="0"/>
              <a:t>7</a:t>
            </a:fld>
            <a:endParaRPr lang="zh-CN" altLang="en-US"/>
          </a:p>
        </p:txBody>
      </p:sp>
    </p:spTree>
    <p:extLst>
      <p:ext uri="{BB962C8B-B14F-4D97-AF65-F5344CB8AC3E}">
        <p14:creationId xmlns:p14="http://schemas.microsoft.com/office/powerpoint/2010/main" val="354409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514584-1705-4FAD-892C-5B211CBABAE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5F6E4CC-C9F0-465F-9D5B-AB18C18904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648CBAC-09A5-4002-9829-600D0D496064}"/>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0DF3F9DA-544D-45F6-9091-1B2D49C0EF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073D820-4D1B-4B23-BC8C-119DCA514944}"/>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2521997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ED17E3-166C-48B9-BC84-8364D0FBDE7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AA5B93B-DEC9-471D-B503-206609C9B62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CCDDAF7-0922-4DBA-8893-FD7AD012B389}"/>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81E3718D-A146-4614-8EB1-ED2E2128878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235A24-0F26-489A-A952-994AF74EC1FE}"/>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1792050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329B696-6044-497F-8567-08535324FDF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9B6D1E2-D8AF-4661-90D7-B3B2A327930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D91E6B-D2ED-402C-8EA5-B44C4F5695BF}"/>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A7B48312-58D2-45E2-AAAE-9F810072AF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02C5048-6F99-4AEB-BC58-B865B0DCFBCB}"/>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2604388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5581D4-4232-495B-97AE-F09C1667937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01448E4-3237-407A-84B6-BEF5245B1F5E}"/>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CCCAD94-8FEF-4630-A7A7-D9FA171908DB}"/>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FC065BEF-EAD1-4177-A727-2F74FF77BCF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FF688E-A543-4048-B951-494939C8E66B}"/>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520523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FC0D76-A64A-4525-A557-04193BAB81D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A00DB58-BA49-40C4-BA13-B2B61E8BA5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FB99BA4-42D7-47F8-BDE0-64193EDF714B}"/>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ACF876E5-BE6B-42C0-A821-E779C3AC62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EB581F9-364F-44CE-BBEE-0AF7049EC303}"/>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773140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205066-2E2C-43F5-AFA2-C4C8C333CF5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EAA19D1-9C9C-4745-B636-18D59FBAAC7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FAEF2F8-9C6A-4447-8B20-588DD00A2A3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8FD2ACD-9B0E-4C14-A7E8-A6480EDDB2C4}"/>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6" name="页脚占位符 5">
            <a:extLst>
              <a:ext uri="{FF2B5EF4-FFF2-40B4-BE49-F238E27FC236}">
                <a16:creationId xmlns:a16="http://schemas.microsoft.com/office/drawing/2014/main" id="{7DDEE415-16FD-4EC8-A792-0AA743C7C06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EBB2FF9-602F-4FEC-B86A-1856F03DBE59}"/>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4041321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A7EEC1-E01E-4725-92D9-71636919E5F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6BEECBC-F829-40BE-9E93-F473BB1FFB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0BEF7219-FF52-4EA7-A12C-FCDA6572702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DC3B76A-521F-4C4D-B8D0-D87A6C8754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A53F7C6-8819-4E54-8E3C-8889BD811A9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CAF04ABE-7988-4E63-B2A5-6AD98EC5ECE3}"/>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8" name="页脚占位符 7">
            <a:extLst>
              <a:ext uri="{FF2B5EF4-FFF2-40B4-BE49-F238E27FC236}">
                <a16:creationId xmlns:a16="http://schemas.microsoft.com/office/drawing/2014/main" id="{4239A66E-4DB2-4FFD-9BE3-E98BEB27D18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3FC9C42-32D9-4530-B15D-EFD2C46F3404}"/>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1019749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702E28-E2F8-4233-8727-520459E727B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4599A51-E814-4740-B320-6CF742AC7168}"/>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4" name="页脚占位符 3">
            <a:extLst>
              <a:ext uri="{FF2B5EF4-FFF2-40B4-BE49-F238E27FC236}">
                <a16:creationId xmlns:a16="http://schemas.microsoft.com/office/drawing/2014/main" id="{75B569AF-8E17-4871-9EAE-55E586D6058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C6D7F77-69AA-49DE-907B-26A86E24E9F1}"/>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3909261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1243C5C-33A8-4585-9B50-B41EBB5924E2}"/>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3" name="页脚占位符 2">
            <a:extLst>
              <a:ext uri="{FF2B5EF4-FFF2-40B4-BE49-F238E27FC236}">
                <a16:creationId xmlns:a16="http://schemas.microsoft.com/office/drawing/2014/main" id="{4B5B2ECA-999B-4F84-B088-01D650150B9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2ED5A48-4994-4E1A-9867-93ABC5F4A3CC}"/>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1743255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412844-5B07-4C30-A8AF-A9946AF85DB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F02E70A-BF40-454D-B457-6C9F3019B6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E5A97CC-8E2F-4E53-ACFE-59B4E2BACF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5CB2A0C-3677-4B1B-8BFF-CCF4607716CD}"/>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6" name="页脚占位符 5">
            <a:extLst>
              <a:ext uri="{FF2B5EF4-FFF2-40B4-BE49-F238E27FC236}">
                <a16:creationId xmlns:a16="http://schemas.microsoft.com/office/drawing/2014/main" id="{D1597328-037F-4DE1-B8A2-15DC87A43DD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DAE16B-04F3-435D-B6CE-DC1EE8E45060}"/>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18044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CFB6FD-8008-4803-B1CC-0062ACD6F15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3683DB7-F92D-4516-A307-3161444E18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C4BF254-F79C-404F-A689-A64204737E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C91B63-B681-4C0B-8962-26FCEACC0CF5}"/>
              </a:ext>
            </a:extLst>
          </p:cNvPr>
          <p:cNvSpPr>
            <a:spLocks noGrp="1"/>
          </p:cNvSpPr>
          <p:nvPr>
            <p:ph type="dt" sz="half" idx="10"/>
          </p:nvPr>
        </p:nvSpPr>
        <p:spPr/>
        <p:txBody>
          <a:bodyPr/>
          <a:lstStyle/>
          <a:p>
            <a:fld id="{DC83A386-5A59-4FBC-B1B5-520316E1BBB1}" type="datetimeFigureOut">
              <a:rPr lang="zh-CN" altLang="en-US" smtClean="0"/>
              <a:t>2020/11/12</a:t>
            </a:fld>
            <a:endParaRPr lang="zh-CN" altLang="en-US"/>
          </a:p>
        </p:txBody>
      </p:sp>
      <p:sp>
        <p:nvSpPr>
          <p:cNvPr id="6" name="页脚占位符 5">
            <a:extLst>
              <a:ext uri="{FF2B5EF4-FFF2-40B4-BE49-F238E27FC236}">
                <a16:creationId xmlns:a16="http://schemas.microsoft.com/office/drawing/2014/main" id="{A6C09F0F-5B67-4399-9C10-0E1337D8637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4A0C8D2-72F5-4678-94E1-8F4DB54E0978}"/>
              </a:ext>
            </a:extLst>
          </p:cNvPr>
          <p:cNvSpPr>
            <a:spLocks noGrp="1"/>
          </p:cNvSpPr>
          <p:nvPr>
            <p:ph type="sldNum" sz="quarter" idx="12"/>
          </p:nvPr>
        </p:nvSpPr>
        <p:spPr/>
        <p:txBody>
          <a:body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2629353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sharpenSoften amount="36000"/>
                    </a14:imgEffect>
                    <a14:imgEffect>
                      <a14:brightnessContrast contrast="20000"/>
                    </a14:imgEffect>
                  </a14:imgLayer>
                </a14:imgProps>
              </a:ext>
            </a:extLst>
          </a:blip>
          <a:srcRect/>
          <a:stretch>
            <a:fillRect l="78000" t="-2000" r="-2000" b="71000"/>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8444613-2B24-4621-87F3-22DA3B6BE6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3A8F016-69CA-4AA2-90FB-C8B812060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F01650-C0D2-42F6-A9FD-4B0756DE18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83A386-5A59-4FBC-B1B5-520316E1BBB1}" type="datetimeFigureOut">
              <a:rPr lang="zh-CN" altLang="en-US" smtClean="0"/>
              <a:t>2020/11/12</a:t>
            </a:fld>
            <a:endParaRPr lang="zh-CN" altLang="en-US"/>
          </a:p>
        </p:txBody>
      </p:sp>
      <p:sp>
        <p:nvSpPr>
          <p:cNvPr id="5" name="页脚占位符 4">
            <a:extLst>
              <a:ext uri="{FF2B5EF4-FFF2-40B4-BE49-F238E27FC236}">
                <a16:creationId xmlns:a16="http://schemas.microsoft.com/office/drawing/2014/main" id="{25356905-897B-4B50-BB2E-8101C5FF9E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19451FB-F2A8-4553-A769-13ED408A11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85CEC0-CFEA-45CB-A75A-336FEE554D87}" type="slidenum">
              <a:rPr lang="zh-CN" altLang="en-US" smtClean="0"/>
              <a:t>‹#›</a:t>
            </a:fld>
            <a:endParaRPr lang="zh-CN" altLang="en-US"/>
          </a:p>
        </p:txBody>
      </p:sp>
    </p:spTree>
    <p:extLst>
      <p:ext uri="{BB962C8B-B14F-4D97-AF65-F5344CB8AC3E}">
        <p14:creationId xmlns:p14="http://schemas.microsoft.com/office/powerpoint/2010/main" val="40199655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8.xml"/><Relationship Id="rId11" Type="http://schemas.openxmlformats.org/officeDocument/2006/relationships/slide" Target="slide15.xml"/><Relationship Id="rId5" Type="http://schemas.openxmlformats.org/officeDocument/2006/relationships/slide" Target="slide6.xml"/><Relationship Id="rId10" Type="http://schemas.openxmlformats.org/officeDocument/2006/relationships/slide" Target="slide14.xml"/><Relationship Id="rId4" Type="http://schemas.openxmlformats.org/officeDocument/2006/relationships/slide" Target="slide5.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0376682C-D6F0-4394-82A8-139EAE32A37E}"/>
              </a:ext>
            </a:extLst>
          </p:cNvPr>
          <p:cNvSpPr>
            <a:spLocks noGrp="1"/>
          </p:cNvSpPr>
          <p:nvPr>
            <p:ph type="subTitle" idx="1"/>
          </p:nvPr>
        </p:nvSpPr>
        <p:spPr>
          <a:xfrm>
            <a:off x="5331654" y="6231988"/>
            <a:ext cx="6860345" cy="626012"/>
          </a:xfrm>
        </p:spPr>
        <p:txBody>
          <a:bodyPr/>
          <a:lstStyle/>
          <a:p>
            <a:r>
              <a:rPr lang="en-US" altLang="zh-CN" dirty="0"/>
              <a:t>2020/11/12-</a:t>
            </a:r>
            <a:r>
              <a:rPr lang="zh-CN" altLang="en-US" dirty="0"/>
              <a:t>高晨阳</a:t>
            </a:r>
          </a:p>
        </p:txBody>
      </p:sp>
      <p:sp>
        <p:nvSpPr>
          <p:cNvPr id="7" name="矩形 6">
            <a:extLst>
              <a:ext uri="{FF2B5EF4-FFF2-40B4-BE49-F238E27FC236}">
                <a16:creationId xmlns:a16="http://schemas.microsoft.com/office/drawing/2014/main" id="{3E765760-724E-4E0D-86AB-6BF64236CF22}"/>
              </a:ext>
            </a:extLst>
          </p:cNvPr>
          <p:cNvSpPr/>
          <p:nvPr/>
        </p:nvSpPr>
        <p:spPr>
          <a:xfrm>
            <a:off x="3092997" y="2517170"/>
            <a:ext cx="5724645" cy="923330"/>
          </a:xfrm>
          <a:prstGeom prst="rect">
            <a:avLst/>
          </a:prstGeom>
          <a:noFill/>
        </p:spPr>
        <p:txBody>
          <a:bodyPr wrap="none" lIns="91440" tIns="45720" rIns="91440" bIns="45720">
            <a:spAutoFit/>
          </a:bodyPr>
          <a:lstStyle/>
          <a:p>
            <a:pPr algn="ctr"/>
            <a:r>
              <a:rPr lang="zh-CN" altLang="en-US" sz="5400" dirty="0">
                <a:ln w="0"/>
                <a:effectLst>
                  <a:outerShdw blurRad="38100" dist="19050" dir="2700000" algn="tl" rotWithShape="0">
                    <a:schemeClr val="dk1">
                      <a:alpha val="40000"/>
                    </a:schemeClr>
                  </a:outerShdw>
                </a:effectLst>
                <a:latin typeface="方正姚体" panose="02010601030101010101" pitchFamily="2" charset="-122"/>
                <a:ea typeface="方正姚体" panose="02010601030101010101" pitchFamily="2" charset="-122"/>
              </a:rPr>
              <a:t>网科差旅报销指引</a:t>
            </a:r>
          </a:p>
        </p:txBody>
      </p:sp>
    </p:spTree>
    <p:extLst>
      <p:ext uri="{BB962C8B-B14F-4D97-AF65-F5344CB8AC3E}">
        <p14:creationId xmlns:p14="http://schemas.microsoft.com/office/powerpoint/2010/main" val="1034694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3FFF22-4B04-42BD-B7F9-F25CA3DAC84F}"/>
              </a:ext>
            </a:extLst>
          </p:cNvPr>
          <p:cNvSpPr>
            <a:spLocks noGrp="1"/>
          </p:cNvSpPr>
          <p:nvPr>
            <p:ph type="title"/>
          </p:nvPr>
        </p:nvSpPr>
        <p:spPr>
          <a:xfrm>
            <a:off x="205154" y="123214"/>
            <a:ext cx="2594317" cy="591478"/>
          </a:xfrm>
        </p:spPr>
        <p:txBody>
          <a:bodyPr>
            <a:normAutofit/>
          </a:bodyPr>
          <a:lstStyle/>
          <a:p>
            <a:r>
              <a:rPr lang="en-US" altLang="zh-CN" sz="2000" dirty="0">
                <a:latin typeface="华文中宋" panose="02010600040101010101" pitchFamily="2" charset="-122"/>
                <a:ea typeface="华文中宋" panose="02010600040101010101" pitchFamily="2" charset="-122"/>
              </a:rPr>
              <a:t>7.</a:t>
            </a:r>
            <a:r>
              <a:rPr lang="zh-CN" altLang="en-US" sz="2000" dirty="0">
                <a:latin typeface="华文中宋" panose="02010600040101010101" pitchFamily="2" charset="-122"/>
                <a:ea typeface="华文中宋" panose="02010600040101010101" pitchFamily="2" charset="-122"/>
              </a:rPr>
              <a:t>网约车行程单</a:t>
            </a:r>
            <a:endParaRPr lang="zh-CN" altLang="en-US" sz="2000" dirty="0"/>
          </a:p>
        </p:txBody>
      </p:sp>
      <p:pic>
        <p:nvPicPr>
          <p:cNvPr id="5" name="图片 4">
            <a:extLst>
              <a:ext uri="{FF2B5EF4-FFF2-40B4-BE49-F238E27FC236}">
                <a16:creationId xmlns:a16="http://schemas.microsoft.com/office/drawing/2014/main" id="{4CFC535F-11D8-417C-BF28-5AECDA6C2A3D}"/>
              </a:ext>
            </a:extLst>
          </p:cNvPr>
          <p:cNvPicPr>
            <a:picLocks noChangeAspect="1"/>
          </p:cNvPicPr>
          <p:nvPr/>
        </p:nvPicPr>
        <p:blipFill>
          <a:blip r:embed="rId2"/>
          <a:stretch>
            <a:fillRect/>
          </a:stretch>
        </p:blipFill>
        <p:spPr>
          <a:xfrm>
            <a:off x="0" y="645678"/>
            <a:ext cx="5016305" cy="6212322"/>
          </a:xfrm>
          <a:prstGeom prst="rect">
            <a:avLst/>
          </a:prstGeom>
        </p:spPr>
      </p:pic>
      <p:sp>
        <p:nvSpPr>
          <p:cNvPr id="8" name="文本框 7">
            <a:extLst>
              <a:ext uri="{FF2B5EF4-FFF2-40B4-BE49-F238E27FC236}">
                <a16:creationId xmlns:a16="http://schemas.microsoft.com/office/drawing/2014/main" id="{04C4418E-0934-4171-8A69-E371803AEAFC}"/>
              </a:ext>
            </a:extLst>
          </p:cNvPr>
          <p:cNvSpPr txBox="1"/>
          <p:nvPr/>
        </p:nvSpPr>
        <p:spPr>
          <a:xfrm>
            <a:off x="5159326" y="2328595"/>
            <a:ext cx="2451296" cy="1200329"/>
          </a:xfrm>
          <a:prstGeom prst="rect">
            <a:avLst/>
          </a:prstGeom>
          <a:noFill/>
        </p:spPr>
        <p:txBody>
          <a:bodyPr wrap="square">
            <a:spAutoFit/>
          </a:bodyPr>
          <a:lstStyle/>
          <a:p>
            <a:r>
              <a:rPr lang="zh-CN" altLang="en-US" sz="1800" dirty="0">
                <a:latin typeface="华文细黑" panose="02010600040101010101" pitchFamily="2" charset="-122"/>
                <a:ea typeface="华文细黑" panose="02010600040101010101" pitchFamily="2" charset="-122"/>
              </a:rPr>
              <a:t>注意事项</a:t>
            </a: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a:t>
            </a:r>
            <a:endParaRPr lang="en-US" altLang="zh-CN" dirty="0">
              <a:latin typeface="华文中宋" panose="02010600040101010101" pitchFamily="2" charset="-122"/>
              <a:ea typeface="华文中宋" panose="02010600040101010101" pitchFamily="2" charset="-122"/>
            </a:endParaRPr>
          </a:p>
          <a:p>
            <a:r>
              <a:rPr lang="en-US" altLang="zh-CN" dirty="0">
                <a:latin typeface="华文中宋" panose="02010600040101010101" pitchFamily="2" charset="-122"/>
                <a:ea typeface="华文中宋" panose="02010600040101010101" pitchFamily="2" charset="-122"/>
              </a:rPr>
              <a:t>C</a:t>
            </a:r>
            <a:r>
              <a:rPr lang="zh-CN" altLang="en-US" dirty="0">
                <a:latin typeface="华文中宋" panose="02010600040101010101" pitchFamily="2" charset="-122"/>
                <a:ea typeface="华文中宋" panose="02010600040101010101" pitchFamily="2" charset="-122"/>
              </a:rPr>
              <a:t>类只允许乘坐快车，如乘坐专车只报销发票费用的一半金额</a:t>
            </a:r>
            <a:endParaRPr lang="en-US" altLang="zh-CN" sz="1800" dirty="0">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3404860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876ECC-B58F-443C-82C8-B08F4A037ECE}"/>
              </a:ext>
            </a:extLst>
          </p:cNvPr>
          <p:cNvSpPr>
            <a:spLocks noGrp="1"/>
          </p:cNvSpPr>
          <p:nvPr>
            <p:ph type="title"/>
          </p:nvPr>
        </p:nvSpPr>
        <p:spPr>
          <a:xfrm>
            <a:off x="148884" y="182246"/>
            <a:ext cx="10515600" cy="591478"/>
          </a:xfrm>
        </p:spPr>
        <p:txBody>
          <a:bodyPr>
            <a:normAutofit/>
          </a:bodyPr>
          <a:lstStyle/>
          <a:p>
            <a:r>
              <a:rPr lang="en-US" altLang="zh-CN" sz="2000" dirty="0">
                <a:latin typeface="华文中宋" panose="02010600040101010101" pitchFamily="2" charset="-122"/>
                <a:ea typeface="华文中宋" panose="02010600040101010101" pitchFamily="2" charset="-122"/>
              </a:rPr>
              <a:t>8.</a:t>
            </a:r>
            <a:r>
              <a:rPr lang="zh-CN" altLang="en-US" sz="2000" dirty="0">
                <a:latin typeface="华文中宋" panose="02010600040101010101" pitchFamily="2" charset="-122"/>
                <a:ea typeface="华文中宋" panose="02010600040101010101" pitchFamily="2" charset="-122"/>
              </a:rPr>
              <a:t>交通费发票</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 （滴滴电子发票、的士发票、高速费发票）</a:t>
            </a:r>
            <a:endParaRPr lang="zh-CN" altLang="en-US" sz="2000" dirty="0"/>
          </a:p>
        </p:txBody>
      </p:sp>
      <p:sp>
        <p:nvSpPr>
          <p:cNvPr id="3" name="内容占位符 2">
            <a:extLst>
              <a:ext uri="{FF2B5EF4-FFF2-40B4-BE49-F238E27FC236}">
                <a16:creationId xmlns:a16="http://schemas.microsoft.com/office/drawing/2014/main" id="{183F00D0-8FC2-41EB-BE42-B2EBD57B40EF}"/>
              </a:ext>
            </a:extLst>
          </p:cNvPr>
          <p:cNvSpPr>
            <a:spLocks noGrp="1"/>
          </p:cNvSpPr>
          <p:nvPr>
            <p:ph idx="1"/>
          </p:nvPr>
        </p:nvSpPr>
        <p:spPr>
          <a:xfrm>
            <a:off x="148884" y="970671"/>
            <a:ext cx="3349282" cy="2835275"/>
          </a:xfrm>
        </p:spPr>
        <p:txBody>
          <a:bodyPr>
            <a:normAutofit/>
          </a:bodyPr>
          <a:lstStyle/>
          <a:p>
            <a:r>
              <a:rPr lang="zh-CN" altLang="en-US" sz="2000" dirty="0">
                <a:latin typeface="华文细黑" panose="02010600040101010101" pitchFamily="2" charset="-122"/>
                <a:ea typeface="华文细黑" panose="02010600040101010101" pitchFamily="2" charset="-122"/>
              </a:rPr>
              <a:t>的士类小票只</a:t>
            </a:r>
            <a:r>
              <a:rPr lang="zh-CN" altLang="en-US" sz="2000" dirty="0">
                <a:latin typeface="华文中宋" panose="02010600040101010101" pitchFamily="2" charset="-122"/>
                <a:ea typeface="华文中宋" panose="02010600040101010101" pitchFamily="2" charset="-122"/>
              </a:rPr>
              <a:t>需要用白纸为底板用胶水粘贴好，左边留</a:t>
            </a:r>
            <a:r>
              <a:rPr lang="en-US" altLang="zh-CN" sz="2000" dirty="0">
                <a:latin typeface="华文中宋" panose="02010600040101010101" pitchFamily="2" charset="-122"/>
                <a:ea typeface="华文中宋" panose="02010600040101010101" pitchFamily="2" charset="-122"/>
              </a:rPr>
              <a:t>3-4cm</a:t>
            </a:r>
            <a:r>
              <a:rPr lang="zh-CN" altLang="en-US" sz="2000" dirty="0">
                <a:latin typeface="华文中宋" panose="02010600040101010101" pitchFamily="2" charset="-122"/>
                <a:ea typeface="华文中宋" panose="02010600040101010101" pitchFamily="2" charset="-122"/>
              </a:rPr>
              <a:t>空格</a:t>
            </a:r>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p:txBody>
      </p:sp>
      <p:pic>
        <p:nvPicPr>
          <p:cNvPr id="5" name="图片 4">
            <a:extLst>
              <a:ext uri="{FF2B5EF4-FFF2-40B4-BE49-F238E27FC236}">
                <a16:creationId xmlns:a16="http://schemas.microsoft.com/office/drawing/2014/main" id="{02A3E0A4-81BF-49DF-8E95-02200AECA013}"/>
              </a:ext>
            </a:extLst>
          </p:cNvPr>
          <p:cNvPicPr>
            <a:picLocks noChangeAspect="1"/>
          </p:cNvPicPr>
          <p:nvPr/>
        </p:nvPicPr>
        <p:blipFill>
          <a:blip r:embed="rId2"/>
          <a:stretch>
            <a:fillRect/>
          </a:stretch>
        </p:blipFill>
        <p:spPr>
          <a:xfrm>
            <a:off x="3550006" y="970671"/>
            <a:ext cx="6535538" cy="4909624"/>
          </a:xfrm>
          <a:prstGeom prst="rect">
            <a:avLst/>
          </a:prstGeom>
        </p:spPr>
      </p:pic>
    </p:spTree>
    <p:extLst>
      <p:ext uri="{BB962C8B-B14F-4D97-AF65-F5344CB8AC3E}">
        <p14:creationId xmlns:p14="http://schemas.microsoft.com/office/powerpoint/2010/main" val="1181582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518FCAA2-1839-41D6-9680-0722D9A1E800}"/>
              </a:ext>
            </a:extLst>
          </p:cNvPr>
          <p:cNvSpPr>
            <a:spLocks noGrp="1"/>
          </p:cNvSpPr>
          <p:nvPr>
            <p:ph type="title"/>
          </p:nvPr>
        </p:nvSpPr>
        <p:spPr>
          <a:xfrm>
            <a:off x="219221" y="280719"/>
            <a:ext cx="5028028" cy="1013509"/>
          </a:xfrm>
        </p:spPr>
        <p:txBody>
          <a:bodyPr/>
          <a:lstStyle/>
          <a:p>
            <a:r>
              <a:rPr lang="en-US" altLang="zh-CN" sz="2000" dirty="0">
                <a:latin typeface="华文中宋" panose="02010600040101010101" pitchFamily="2" charset="-122"/>
                <a:ea typeface="华文中宋" panose="02010600040101010101" pitchFamily="2" charset="-122"/>
              </a:rPr>
              <a:t>8.</a:t>
            </a:r>
            <a:r>
              <a:rPr lang="zh-CN" altLang="en-US" sz="2000" dirty="0">
                <a:latin typeface="华文中宋" panose="02010600040101010101" pitchFamily="2" charset="-122"/>
                <a:ea typeface="华文中宋" panose="02010600040101010101" pitchFamily="2" charset="-122"/>
              </a:rPr>
              <a:t>交通费发票</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 （滴滴电子发票）</a:t>
            </a:r>
            <a:endParaRPr lang="zh-CN" altLang="en-US" dirty="0"/>
          </a:p>
        </p:txBody>
      </p:sp>
      <p:sp>
        <p:nvSpPr>
          <p:cNvPr id="7" name="文本框 6">
            <a:extLst>
              <a:ext uri="{FF2B5EF4-FFF2-40B4-BE49-F238E27FC236}">
                <a16:creationId xmlns:a16="http://schemas.microsoft.com/office/drawing/2014/main" id="{407FF9ED-22C2-4ED9-A347-B4C62FD2DF71}"/>
              </a:ext>
            </a:extLst>
          </p:cNvPr>
          <p:cNvSpPr txBox="1"/>
          <p:nvPr/>
        </p:nvSpPr>
        <p:spPr>
          <a:xfrm>
            <a:off x="219222" y="1425811"/>
            <a:ext cx="1637714" cy="3477875"/>
          </a:xfrm>
          <a:prstGeom prst="rect">
            <a:avLst/>
          </a:prstGeom>
          <a:noFill/>
        </p:spPr>
        <p:txBody>
          <a:bodyPr wrap="square">
            <a:spAutoFit/>
          </a:bodyPr>
          <a:lstStyle/>
          <a:p>
            <a:r>
              <a:rPr lang="zh-CN" altLang="en-US" sz="2000" dirty="0">
                <a:latin typeface="+mn-ea"/>
              </a:rPr>
              <a:t>电子发票类 需要查验票据并打印，并重命名为“姓名</a:t>
            </a:r>
            <a:r>
              <a:rPr lang="en-US" altLang="zh-CN" sz="2000" dirty="0">
                <a:latin typeface="+mn-ea"/>
              </a:rPr>
              <a:t>-</a:t>
            </a:r>
            <a:r>
              <a:rPr lang="zh-CN" altLang="en-US" sz="2000" dirty="0">
                <a:latin typeface="+mn-ea"/>
              </a:rPr>
              <a:t>报销日期</a:t>
            </a:r>
            <a:r>
              <a:rPr lang="en-US" altLang="zh-CN" sz="2000" dirty="0">
                <a:latin typeface="+mn-ea"/>
              </a:rPr>
              <a:t>-</a:t>
            </a:r>
            <a:r>
              <a:rPr lang="zh-CN" altLang="en-US" sz="2000" dirty="0">
                <a:latin typeface="+mn-ea"/>
              </a:rPr>
              <a:t>序号”，通过企业微信或宝能</a:t>
            </a:r>
            <a:r>
              <a:rPr lang="en-US" altLang="zh-CN" sz="2000" dirty="0">
                <a:latin typeface="+mn-ea"/>
              </a:rPr>
              <a:t>E</a:t>
            </a:r>
            <a:r>
              <a:rPr lang="zh-CN" altLang="en-US" sz="2000" dirty="0">
                <a:latin typeface="+mn-ea"/>
              </a:rPr>
              <a:t>家，发送电子档给“蔡方巧彦”</a:t>
            </a:r>
          </a:p>
        </p:txBody>
      </p:sp>
      <p:pic>
        <p:nvPicPr>
          <p:cNvPr id="9" name="图片 8">
            <a:extLst>
              <a:ext uri="{FF2B5EF4-FFF2-40B4-BE49-F238E27FC236}">
                <a16:creationId xmlns:a16="http://schemas.microsoft.com/office/drawing/2014/main" id="{80B6E843-6FA0-40E3-852A-FEEB92762992}"/>
              </a:ext>
            </a:extLst>
          </p:cNvPr>
          <p:cNvPicPr>
            <a:picLocks noChangeAspect="1"/>
          </p:cNvPicPr>
          <p:nvPr/>
        </p:nvPicPr>
        <p:blipFill>
          <a:blip r:embed="rId2"/>
          <a:stretch>
            <a:fillRect/>
          </a:stretch>
        </p:blipFill>
        <p:spPr>
          <a:xfrm>
            <a:off x="3207434" y="1425811"/>
            <a:ext cx="6850966" cy="5098197"/>
          </a:xfrm>
          <a:prstGeom prst="rect">
            <a:avLst/>
          </a:prstGeom>
        </p:spPr>
      </p:pic>
    </p:spTree>
    <p:extLst>
      <p:ext uri="{BB962C8B-B14F-4D97-AF65-F5344CB8AC3E}">
        <p14:creationId xmlns:p14="http://schemas.microsoft.com/office/powerpoint/2010/main" val="954414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A91D3D-4E35-4012-9F23-FA38F33DA4D7}"/>
              </a:ext>
            </a:extLst>
          </p:cNvPr>
          <p:cNvSpPr>
            <a:spLocks noGrp="1"/>
          </p:cNvSpPr>
          <p:nvPr>
            <p:ph type="title"/>
          </p:nvPr>
        </p:nvSpPr>
        <p:spPr>
          <a:xfrm>
            <a:off x="416168" y="463600"/>
            <a:ext cx="4817013" cy="605546"/>
          </a:xfrm>
        </p:spPr>
        <p:txBody>
          <a:bodyPr>
            <a:normAutofit fontScale="90000"/>
          </a:bodyPr>
          <a:lstStyle/>
          <a:p>
            <a:r>
              <a:rPr lang="en-US" altLang="zh-CN" sz="2000" dirty="0">
                <a:latin typeface="华文中宋" panose="02010600040101010101" pitchFamily="2" charset="-122"/>
                <a:ea typeface="华文中宋" panose="02010600040101010101" pitchFamily="2" charset="-122"/>
              </a:rPr>
              <a:t>8.</a:t>
            </a:r>
            <a:r>
              <a:rPr lang="zh-CN" altLang="en-US" sz="2000" dirty="0">
                <a:latin typeface="华文中宋" panose="02010600040101010101" pitchFamily="2" charset="-122"/>
                <a:ea typeface="华文中宋" panose="02010600040101010101" pitchFamily="2" charset="-122"/>
              </a:rPr>
              <a:t>交通费发票</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 （滴滴电子发票）查验</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打印</a:t>
            </a:r>
            <a:endParaRPr lang="zh-CN" altLang="en-US" sz="2000" dirty="0"/>
          </a:p>
        </p:txBody>
      </p:sp>
      <p:pic>
        <p:nvPicPr>
          <p:cNvPr id="5" name="图片 4">
            <a:extLst>
              <a:ext uri="{FF2B5EF4-FFF2-40B4-BE49-F238E27FC236}">
                <a16:creationId xmlns:a16="http://schemas.microsoft.com/office/drawing/2014/main" id="{18C72877-35C9-4235-BD9A-5AF60679E84B}"/>
              </a:ext>
            </a:extLst>
          </p:cNvPr>
          <p:cNvPicPr>
            <a:picLocks noChangeAspect="1"/>
          </p:cNvPicPr>
          <p:nvPr/>
        </p:nvPicPr>
        <p:blipFill>
          <a:blip r:embed="rId2"/>
          <a:stretch>
            <a:fillRect/>
          </a:stretch>
        </p:blipFill>
        <p:spPr>
          <a:xfrm>
            <a:off x="2542443" y="1505248"/>
            <a:ext cx="7515849" cy="5325254"/>
          </a:xfrm>
          <a:prstGeom prst="rect">
            <a:avLst/>
          </a:prstGeom>
        </p:spPr>
      </p:pic>
      <p:sp>
        <p:nvSpPr>
          <p:cNvPr id="6" name="内容占位符 2">
            <a:extLst>
              <a:ext uri="{FF2B5EF4-FFF2-40B4-BE49-F238E27FC236}">
                <a16:creationId xmlns:a16="http://schemas.microsoft.com/office/drawing/2014/main" id="{9D9A6582-9710-4FC1-BDC5-C728F8339E42}"/>
              </a:ext>
            </a:extLst>
          </p:cNvPr>
          <p:cNvSpPr>
            <a:spLocks noGrp="1"/>
          </p:cNvSpPr>
          <p:nvPr>
            <p:ph idx="1"/>
          </p:nvPr>
        </p:nvSpPr>
        <p:spPr>
          <a:xfrm>
            <a:off x="148884" y="1688123"/>
            <a:ext cx="2242624" cy="4431323"/>
          </a:xfrm>
        </p:spPr>
        <p:txBody>
          <a:bodyPr>
            <a:noAutofit/>
          </a:bodyPr>
          <a:lstStyle/>
          <a:p>
            <a:r>
              <a:rPr lang="zh-CN" altLang="zh-CN" sz="2000" dirty="0">
                <a:solidFill>
                  <a:srgbClr val="000000"/>
                </a:solidFill>
                <a:effectLst/>
                <a:latin typeface="+mj-ea"/>
                <a:ea typeface="+mj-ea"/>
                <a:cs typeface="仿宋" panose="02010609060101010101" pitchFamily="49" charset="-122"/>
              </a:rPr>
              <a:t>查验网站为</a:t>
            </a:r>
            <a:r>
              <a:rPr lang="en-US" altLang="zh-CN" sz="2000" kern="100" dirty="0">
                <a:effectLst/>
                <a:latin typeface="+mj-ea"/>
                <a:ea typeface="+mj-ea"/>
                <a:cs typeface="宋体" panose="02010600030101010101" pitchFamily="2" charset="-122"/>
              </a:rPr>
              <a:t>https://inv-veri.chinatax.gov.cn/</a:t>
            </a:r>
            <a:r>
              <a:rPr lang="zh-CN" altLang="zh-CN" sz="2000" kern="100" dirty="0">
                <a:effectLst/>
                <a:latin typeface="+mj-ea"/>
                <a:ea typeface="+mj-ea"/>
                <a:cs typeface="宋体" panose="02010600030101010101" pitchFamily="2" charset="-122"/>
              </a:rPr>
              <a:t>。</a:t>
            </a:r>
            <a:r>
              <a:rPr lang="zh-CN" altLang="zh-CN" sz="2000" dirty="0">
                <a:solidFill>
                  <a:srgbClr val="000000"/>
                </a:solidFill>
                <a:effectLst/>
                <a:latin typeface="+mj-ea"/>
                <a:ea typeface="+mj-ea"/>
                <a:cs typeface="仿宋" panose="02010609060101010101" pitchFamily="49" charset="-122"/>
              </a:rPr>
              <a:t>查验后打印出来附在报销单后，此外，增值税发票还需填写《发票登记簿》发票登记簿并</a:t>
            </a:r>
            <a:r>
              <a:rPr lang="zh-CN" altLang="en-US" sz="2000" dirty="0">
                <a:solidFill>
                  <a:srgbClr val="FF0000"/>
                </a:solidFill>
                <a:effectLst/>
                <a:latin typeface="+mj-ea"/>
                <a:ea typeface="+mj-ea"/>
                <a:cs typeface="仿宋" panose="02010609060101010101" pitchFamily="49" charset="-122"/>
              </a:rPr>
              <a:t>电子档</a:t>
            </a:r>
            <a:r>
              <a:rPr lang="zh-CN" altLang="zh-CN" sz="2000" dirty="0">
                <a:solidFill>
                  <a:srgbClr val="000000"/>
                </a:solidFill>
                <a:effectLst/>
                <a:latin typeface="+mj-ea"/>
                <a:ea typeface="+mj-ea"/>
                <a:cs typeface="仿宋" panose="02010609060101010101" pitchFamily="49" charset="-122"/>
              </a:rPr>
              <a:t>发给财务</a:t>
            </a:r>
            <a:r>
              <a:rPr lang="zh-CN" altLang="en-US" sz="2000" dirty="0">
                <a:solidFill>
                  <a:srgbClr val="000000"/>
                </a:solidFill>
                <a:effectLst/>
                <a:latin typeface="+mj-ea"/>
                <a:ea typeface="+mj-ea"/>
                <a:cs typeface="仿宋" panose="02010609060101010101" pitchFamily="49" charset="-122"/>
              </a:rPr>
              <a:t>（登记</a:t>
            </a:r>
            <a:r>
              <a:rPr lang="zh-CN" altLang="zh-CN" sz="2000" dirty="0">
                <a:solidFill>
                  <a:srgbClr val="000000"/>
                </a:solidFill>
                <a:effectLst/>
                <a:latin typeface="+mj-ea"/>
                <a:ea typeface="+mj-ea"/>
                <a:cs typeface="仿宋" panose="02010609060101010101" pitchFamily="49" charset="-122"/>
              </a:rPr>
              <a:t>簿</a:t>
            </a:r>
            <a:r>
              <a:rPr lang="zh-CN" altLang="en-US" sz="2000" dirty="0">
                <a:solidFill>
                  <a:srgbClr val="000000"/>
                </a:solidFill>
                <a:effectLst/>
                <a:latin typeface="+mj-ea"/>
                <a:ea typeface="+mj-ea"/>
                <a:cs typeface="仿宋" panose="02010609060101010101" pitchFamily="49" charset="-122"/>
              </a:rPr>
              <a:t>请勿打印）</a:t>
            </a:r>
            <a:endParaRPr lang="en-US" altLang="zh-CN" sz="2000" dirty="0">
              <a:solidFill>
                <a:srgbClr val="000000"/>
              </a:solidFill>
              <a:effectLst/>
              <a:latin typeface="+mj-ea"/>
              <a:ea typeface="+mj-ea"/>
              <a:cs typeface="仿宋" panose="02010609060101010101" pitchFamily="49" charset="-122"/>
            </a:endParaRPr>
          </a:p>
          <a:p>
            <a:r>
              <a:rPr lang="en-US" altLang="zh-CN" sz="2000" dirty="0">
                <a:solidFill>
                  <a:srgbClr val="000000"/>
                </a:solidFill>
                <a:effectLst/>
                <a:latin typeface="+mj-ea"/>
                <a:ea typeface="+mj-ea"/>
                <a:cs typeface="仿宋" panose="02010609060101010101" pitchFamily="49" charset="-122"/>
              </a:rPr>
              <a:t>(</a:t>
            </a:r>
            <a:r>
              <a:rPr lang="zh-CN" altLang="en-US" sz="2000" dirty="0">
                <a:solidFill>
                  <a:srgbClr val="FF0000"/>
                </a:solidFill>
                <a:effectLst/>
                <a:latin typeface="+mj-ea"/>
                <a:ea typeface="+mj-ea"/>
                <a:cs typeface="仿宋" panose="02010609060101010101" pitchFamily="49" charset="-122"/>
              </a:rPr>
              <a:t>查验时验证码无法刷新请使用</a:t>
            </a:r>
            <a:r>
              <a:rPr lang="en-US" altLang="zh-CN" sz="2000" dirty="0">
                <a:solidFill>
                  <a:srgbClr val="FF0000"/>
                </a:solidFill>
                <a:effectLst/>
                <a:latin typeface="+mj-ea"/>
                <a:ea typeface="+mj-ea"/>
                <a:cs typeface="仿宋" panose="02010609060101010101" pitchFamily="49" charset="-122"/>
              </a:rPr>
              <a:t>IE</a:t>
            </a:r>
            <a:r>
              <a:rPr lang="zh-CN" altLang="en-US" sz="2000" dirty="0">
                <a:solidFill>
                  <a:srgbClr val="FF0000"/>
                </a:solidFill>
                <a:effectLst/>
                <a:latin typeface="+mj-ea"/>
                <a:ea typeface="+mj-ea"/>
                <a:cs typeface="仿宋" panose="02010609060101010101" pitchFamily="49" charset="-122"/>
              </a:rPr>
              <a:t>浏览器</a:t>
            </a:r>
            <a:r>
              <a:rPr lang="en-US" altLang="zh-CN" sz="2000" dirty="0">
                <a:solidFill>
                  <a:srgbClr val="000000"/>
                </a:solidFill>
                <a:effectLst/>
                <a:latin typeface="+mj-ea"/>
                <a:ea typeface="+mj-ea"/>
                <a:cs typeface="仿宋" panose="02010609060101010101" pitchFamily="49" charset="-122"/>
              </a:rPr>
              <a:t>)</a:t>
            </a:r>
            <a:endParaRPr lang="en-US" altLang="zh-CN" sz="2000" dirty="0">
              <a:latin typeface="+mj-ea"/>
              <a:ea typeface="+mj-ea"/>
            </a:endParaRPr>
          </a:p>
        </p:txBody>
      </p:sp>
      <p:pic>
        <p:nvPicPr>
          <p:cNvPr id="8" name="图片 7">
            <a:extLst>
              <a:ext uri="{FF2B5EF4-FFF2-40B4-BE49-F238E27FC236}">
                <a16:creationId xmlns:a16="http://schemas.microsoft.com/office/drawing/2014/main" id="{25B60873-777A-4DD5-95E8-65E1EE7B840E}"/>
              </a:ext>
            </a:extLst>
          </p:cNvPr>
          <p:cNvPicPr>
            <a:picLocks noChangeAspect="1"/>
          </p:cNvPicPr>
          <p:nvPr/>
        </p:nvPicPr>
        <p:blipFill>
          <a:blip r:embed="rId3"/>
          <a:stretch>
            <a:fillRect/>
          </a:stretch>
        </p:blipFill>
        <p:spPr>
          <a:xfrm>
            <a:off x="1581955" y="5169877"/>
            <a:ext cx="390525" cy="314325"/>
          </a:xfrm>
          <a:prstGeom prst="rect">
            <a:avLst/>
          </a:prstGeom>
        </p:spPr>
      </p:pic>
    </p:spTree>
    <p:extLst>
      <p:ext uri="{BB962C8B-B14F-4D97-AF65-F5344CB8AC3E}">
        <p14:creationId xmlns:p14="http://schemas.microsoft.com/office/powerpoint/2010/main" val="1370054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7AC32C-28DC-46C1-97F1-D623B9FD12C0}"/>
              </a:ext>
            </a:extLst>
          </p:cNvPr>
          <p:cNvSpPr>
            <a:spLocks noGrp="1"/>
          </p:cNvSpPr>
          <p:nvPr>
            <p:ph type="title"/>
          </p:nvPr>
        </p:nvSpPr>
        <p:spPr>
          <a:xfrm>
            <a:off x="275492" y="252585"/>
            <a:ext cx="2242625" cy="605546"/>
          </a:xfrm>
        </p:spPr>
        <p:txBody>
          <a:bodyPr>
            <a:normAutofit fontScale="90000"/>
          </a:bodyPr>
          <a:lstStyle/>
          <a:p>
            <a:r>
              <a:rPr lang="en-US" altLang="zh-CN" sz="2000" dirty="0">
                <a:latin typeface="华文中宋" panose="02010600040101010101" pitchFamily="2" charset="-122"/>
                <a:ea typeface="华文中宋" panose="02010600040101010101" pitchFamily="2" charset="-122"/>
              </a:rPr>
              <a:t>9.</a:t>
            </a:r>
            <a:r>
              <a:rPr lang="zh-CN" altLang="en-US" sz="2000" dirty="0">
                <a:latin typeface="华文中宋" panose="02010600040101010101" pitchFamily="2" charset="-122"/>
                <a:ea typeface="华文中宋" panose="02010600040101010101" pitchFamily="2" charset="-122"/>
              </a:rPr>
              <a:t>住宿结账单</a:t>
            </a:r>
            <a:br>
              <a:rPr lang="en-US" altLang="zh-CN" sz="2000" dirty="0">
                <a:latin typeface="华文中宋" panose="02010600040101010101" pitchFamily="2" charset="-122"/>
                <a:ea typeface="华文中宋" panose="02010600040101010101" pitchFamily="2" charset="-122"/>
              </a:rPr>
            </a:br>
            <a:endParaRPr lang="zh-CN" altLang="en-US" sz="2000" dirty="0"/>
          </a:p>
        </p:txBody>
      </p:sp>
      <p:sp>
        <p:nvSpPr>
          <p:cNvPr id="3" name="内容占位符 2">
            <a:extLst>
              <a:ext uri="{FF2B5EF4-FFF2-40B4-BE49-F238E27FC236}">
                <a16:creationId xmlns:a16="http://schemas.microsoft.com/office/drawing/2014/main" id="{6B9C9417-27A0-4F27-BE7B-6A34C8FE654C}"/>
              </a:ext>
            </a:extLst>
          </p:cNvPr>
          <p:cNvSpPr>
            <a:spLocks noGrp="1"/>
          </p:cNvSpPr>
          <p:nvPr>
            <p:ph idx="1"/>
          </p:nvPr>
        </p:nvSpPr>
        <p:spPr>
          <a:xfrm>
            <a:off x="162951" y="858131"/>
            <a:ext cx="3958883" cy="1997612"/>
          </a:xfrm>
        </p:spPr>
        <p:txBody>
          <a:bodyPr>
            <a:normAutofit/>
          </a:bodyPr>
          <a:lstStyle/>
          <a:p>
            <a:r>
              <a:rPr lang="zh-CN" altLang="en-US" sz="2000" dirty="0">
                <a:latin typeface="华文中宋" panose="02010600040101010101" pitchFamily="2" charset="-122"/>
                <a:ea typeface="华文中宋" panose="02010600040101010101" pitchFamily="2" charset="-122"/>
              </a:rPr>
              <a:t>需要用白纸为底板用胶水粘贴好，左边留</a:t>
            </a:r>
            <a:r>
              <a:rPr lang="en-US" altLang="zh-CN" sz="2000" dirty="0">
                <a:latin typeface="华文中宋" panose="02010600040101010101" pitchFamily="2" charset="-122"/>
                <a:ea typeface="华文中宋" panose="02010600040101010101" pitchFamily="2" charset="-122"/>
              </a:rPr>
              <a:t>3-4cm</a:t>
            </a:r>
            <a:r>
              <a:rPr lang="zh-CN" altLang="en-US" sz="2000" dirty="0">
                <a:latin typeface="华文中宋" panose="02010600040101010101" pitchFamily="2" charset="-122"/>
                <a:ea typeface="华文中宋" panose="02010600040101010101" pitchFamily="2" charset="-122"/>
              </a:rPr>
              <a:t>空格</a:t>
            </a:r>
            <a:br>
              <a:rPr lang="en-US" altLang="zh-CN" sz="2000" dirty="0">
                <a:latin typeface="华文中宋" panose="02010600040101010101" pitchFamily="2" charset="-122"/>
                <a:ea typeface="华文中宋" panose="02010600040101010101" pitchFamily="2" charset="-122"/>
              </a:rPr>
            </a:br>
            <a:r>
              <a:rPr lang="zh-CN" altLang="en-US" sz="2000" dirty="0">
                <a:latin typeface="华文中宋" panose="02010600040101010101" pitchFamily="2" charset="-122"/>
                <a:ea typeface="华文中宋" panose="02010600040101010101" pitchFamily="2" charset="-122"/>
              </a:rPr>
              <a:t>注意事项：如单据遗失请联系酒店补开票据，可通过扫描或拍照打印</a:t>
            </a:r>
            <a:endParaRPr lang="zh-CN" altLang="en-US" sz="2000" dirty="0"/>
          </a:p>
        </p:txBody>
      </p:sp>
      <p:pic>
        <p:nvPicPr>
          <p:cNvPr id="5" name="图片 4">
            <a:extLst>
              <a:ext uri="{FF2B5EF4-FFF2-40B4-BE49-F238E27FC236}">
                <a16:creationId xmlns:a16="http://schemas.microsoft.com/office/drawing/2014/main" id="{15207805-EA0E-4EB6-9CDD-DF33FE9C5ABE}"/>
              </a:ext>
            </a:extLst>
          </p:cNvPr>
          <p:cNvPicPr>
            <a:picLocks noChangeAspect="1"/>
          </p:cNvPicPr>
          <p:nvPr/>
        </p:nvPicPr>
        <p:blipFill>
          <a:blip r:embed="rId2"/>
          <a:stretch>
            <a:fillRect/>
          </a:stretch>
        </p:blipFill>
        <p:spPr>
          <a:xfrm>
            <a:off x="4896803" y="534246"/>
            <a:ext cx="4936514" cy="6207867"/>
          </a:xfrm>
          <a:prstGeom prst="rect">
            <a:avLst/>
          </a:prstGeom>
        </p:spPr>
      </p:pic>
    </p:spTree>
    <p:extLst>
      <p:ext uri="{BB962C8B-B14F-4D97-AF65-F5344CB8AC3E}">
        <p14:creationId xmlns:p14="http://schemas.microsoft.com/office/powerpoint/2010/main" val="1696430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C44CC-05AD-48F5-BD19-0B71A3BE3999}"/>
              </a:ext>
            </a:extLst>
          </p:cNvPr>
          <p:cNvSpPr>
            <a:spLocks noGrp="1"/>
          </p:cNvSpPr>
          <p:nvPr>
            <p:ph type="title"/>
          </p:nvPr>
        </p:nvSpPr>
        <p:spPr>
          <a:xfrm>
            <a:off x="0" y="82331"/>
            <a:ext cx="4802945" cy="704019"/>
          </a:xfrm>
        </p:spPr>
        <p:txBody>
          <a:bodyPr>
            <a:normAutofit/>
          </a:bodyPr>
          <a:lstStyle/>
          <a:p>
            <a:r>
              <a:rPr lang="en-US" altLang="zh-CN" sz="2000" dirty="0">
                <a:latin typeface="华文中宋" panose="02010600040101010101" pitchFamily="2" charset="-122"/>
                <a:ea typeface="华文中宋" panose="02010600040101010101" pitchFamily="2" charset="-122"/>
              </a:rPr>
              <a:t>10.</a:t>
            </a:r>
            <a:r>
              <a:rPr lang="zh-CN" altLang="en-US" sz="2000" dirty="0">
                <a:latin typeface="华文中宋" panose="02010600040101010101" pitchFamily="2" charset="-122"/>
                <a:ea typeface="华文中宋" panose="02010600040101010101" pitchFamily="2" charset="-122"/>
              </a:rPr>
              <a:t>酒店住宿发票</a:t>
            </a:r>
            <a:endParaRPr lang="zh-CN" altLang="en-US" sz="2000" dirty="0"/>
          </a:p>
        </p:txBody>
      </p:sp>
      <p:sp>
        <p:nvSpPr>
          <p:cNvPr id="3" name="内容占位符 2">
            <a:extLst>
              <a:ext uri="{FF2B5EF4-FFF2-40B4-BE49-F238E27FC236}">
                <a16:creationId xmlns:a16="http://schemas.microsoft.com/office/drawing/2014/main" id="{82A43F0D-83DE-4CC9-A2DE-EA27629E689A}"/>
              </a:ext>
            </a:extLst>
          </p:cNvPr>
          <p:cNvSpPr>
            <a:spLocks noGrp="1"/>
          </p:cNvSpPr>
          <p:nvPr>
            <p:ph idx="1"/>
          </p:nvPr>
        </p:nvSpPr>
        <p:spPr>
          <a:xfrm>
            <a:off x="0" y="1177388"/>
            <a:ext cx="3142957" cy="4490768"/>
          </a:xfrm>
        </p:spPr>
        <p:txBody>
          <a:bodyPr>
            <a:normAutofit/>
          </a:bodyPr>
          <a:lstStyle/>
          <a:p>
            <a:r>
              <a:rPr lang="en-US" altLang="zh-CN" sz="2000" dirty="0">
                <a:latin typeface="+mj-ea"/>
                <a:ea typeface="+mj-ea"/>
              </a:rPr>
              <a:t>1.</a:t>
            </a:r>
            <a:r>
              <a:rPr lang="zh-CN" altLang="en-US" sz="2000" dirty="0">
                <a:latin typeface="+mj-ea"/>
                <a:ea typeface="+mj-ea"/>
              </a:rPr>
              <a:t>必须开取增值税专用发票，如开错请联系酒店重新开取</a:t>
            </a:r>
            <a:endParaRPr lang="en-US" altLang="zh-CN" sz="2000" dirty="0">
              <a:latin typeface="+mj-ea"/>
              <a:ea typeface="+mj-ea"/>
            </a:endParaRPr>
          </a:p>
          <a:p>
            <a:r>
              <a:rPr lang="en-US" altLang="zh-CN" sz="2000" dirty="0">
                <a:latin typeface="+mj-ea"/>
                <a:ea typeface="+mj-ea"/>
              </a:rPr>
              <a:t>2.</a:t>
            </a:r>
            <a:r>
              <a:rPr lang="zh-CN" altLang="en-US" sz="2000" dirty="0">
                <a:latin typeface="+mj-ea"/>
                <a:ea typeface="+mj-ea"/>
              </a:rPr>
              <a:t>发票粘贴请注意：红色发票联可用胶水粘贴，绿色抵扣联不允许粘贴，可夹至在票据内</a:t>
            </a:r>
            <a:endParaRPr lang="en-US" altLang="zh-CN" sz="2000" dirty="0">
              <a:latin typeface="+mj-ea"/>
              <a:ea typeface="+mj-ea"/>
            </a:endParaRPr>
          </a:p>
          <a:p>
            <a:r>
              <a:rPr lang="en-US" altLang="zh-CN" sz="2000" dirty="0">
                <a:latin typeface="+mj-ea"/>
                <a:ea typeface="+mj-ea"/>
              </a:rPr>
              <a:t>3.</a:t>
            </a:r>
            <a:r>
              <a:rPr lang="zh-CN" altLang="en-US" sz="2000" dirty="0">
                <a:latin typeface="+mj-ea"/>
                <a:ea typeface="+mj-ea"/>
              </a:rPr>
              <a:t>此类发票也是需要查验票据，查验详情，</a:t>
            </a:r>
            <a:r>
              <a:rPr lang="zh-CN" altLang="en-US" sz="2000" dirty="0">
                <a:solidFill>
                  <a:srgbClr val="FF0000"/>
                </a:solidFill>
                <a:latin typeface="+mj-ea"/>
                <a:ea typeface="+mj-ea"/>
              </a:rPr>
              <a:t>请移步至第十三页查看</a:t>
            </a:r>
          </a:p>
        </p:txBody>
      </p:sp>
      <p:pic>
        <p:nvPicPr>
          <p:cNvPr id="5" name="图片 4">
            <a:extLst>
              <a:ext uri="{FF2B5EF4-FFF2-40B4-BE49-F238E27FC236}">
                <a16:creationId xmlns:a16="http://schemas.microsoft.com/office/drawing/2014/main" id="{B0071E02-A749-46F0-BEB7-867D15B17C72}"/>
              </a:ext>
            </a:extLst>
          </p:cNvPr>
          <p:cNvPicPr>
            <a:picLocks noChangeAspect="1"/>
          </p:cNvPicPr>
          <p:nvPr/>
        </p:nvPicPr>
        <p:blipFill>
          <a:blip r:embed="rId2"/>
          <a:stretch>
            <a:fillRect/>
          </a:stretch>
        </p:blipFill>
        <p:spPr>
          <a:xfrm>
            <a:off x="3223730" y="772282"/>
            <a:ext cx="6815178" cy="5049202"/>
          </a:xfrm>
          <a:prstGeom prst="rect">
            <a:avLst/>
          </a:prstGeom>
        </p:spPr>
      </p:pic>
    </p:spTree>
    <p:extLst>
      <p:ext uri="{BB962C8B-B14F-4D97-AF65-F5344CB8AC3E}">
        <p14:creationId xmlns:p14="http://schemas.microsoft.com/office/powerpoint/2010/main" val="2129726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51C4DA9-C829-45F0-84F9-91621CFDBDFD}"/>
              </a:ext>
            </a:extLst>
          </p:cNvPr>
          <p:cNvSpPr>
            <a:spLocks noGrp="1"/>
          </p:cNvSpPr>
          <p:nvPr>
            <p:ph idx="1"/>
          </p:nvPr>
        </p:nvSpPr>
        <p:spPr>
          <a:xfrm>
            <a:off x="1597854" y="2191044"/>
            <a:ext cx="6069038" cy="1237956"/>
          </a:xfrm>
        </p:spPr>
        <p:txBody>
          <a:bodyPr>
            <a:normAutofit fontScale="92500"/>
          </a:bodyPr>
          <a:lstStyle/>
          <a:p>
            <a:r>
              <a:rPr lang="zh-CN" altLang="en-US" sz="2400" dirty="0">
                <a:latin typeface="+mj-ea"/>
                <a:ea typeface="+mj-ea"/>
              </a:rPr>
              <a:t>以上资料收集完成后，按照顺序，请把每一份资料用胶水整齐粘贴好，粘贴位置于左上角三角区域，不可使用订书针或回形针，谢谢 </a:t>
            </a:r>
            <a:endParaRPr lang="en-US" altLang="zh-CN" sz="2400" dirty="0">
              <a:latin typeface="+mj-ea"/>
              <a:ea typeface="+mj-ea"/>
            </a:endParaRPr>
          </a:p>
          <a:p>
            <a:endParaRPr lang="zh-CN" altLang="en-US" dirty="0"/>
          </a:p>
        </p:txBody>
      </p:sp>
    </p:spTree>
    <p:extLst>
      <p:ext uri="{BB962C8B-B14F-4D97-AF65-F5344CB8AC3E}">
        <p14:creationId xmlns:p14="http://schemas.microsoft.com/office/powerpoint/2010/main" val="1866441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98CD88-7414-45C7-859E-91E51B645FEB}"/>
              </a:ext>
            </a:extLst>
          </p:cNvPr>
          <p:cNvSpPr>
            <a:spLocks noGrp="1"/>
          </p:cNvSpPr>
          <p:nvPr>
            <p:ph type="title"/>
          </p:nvPr>
        </p:nvSpPr>
        <p:spPr>
          <a:xfrm>
            <a:off x="359899" y="844062"/>
            <a:ext cx="2538046" cy="478937"/>
          </a:xfrm>
        </p:spPr>
        <p:txBody>
          <a:bodyPr>
            <a:normAutofit/>
          </a:bodyPr>
          <a:lstStyle/>
          <a:p>
            <a:r>
              <a:rPr lang="zh-CN" altLang="en-US" sz="2000" dirty="0"/>
              <a:t> 粘贴规范</a:t>
            </a:r>
          </a:p>
        </p:txBody>
      </p:sp>
      <p:pic>
        <p:nvPicPr>
          <p:cNvPr id="5" name="图片 4">
            <a:extLst>
              <a:ext uri="{FF2B5EF4-FFF2-40B4-BE49-F238E27FC236}">
                <a16:creationId xmlns:a16="http://schemas.microsoft.com/office/drawing/2014/main" id="{E7A099FA-8C16-484D-96CC-2F92A93BFADA}"/>
              </a:ext>
            </a:extLst>
          </p:cNvPr>
          <p:cNvPicPr>
            <a:picLocks noChangeAspect="1"/>
          </p:cNvPicPr>
          <p:nvPr/>
        </p:nvPicPr>
        <p:blipFill>
          <a:blip r:embed="rId2"/>
          <a:stretch>
            <a:fillRect/>
          </a:stretch>
        </p:blipFill>
        <p:spPr>
          <a:xfrm>
            <a:off x="0" y="1426063"/>
            <a:ext cx="9705120" cy="4587875"/>
          </a:xfrm>
          <a:prstGeom prst="rect">
            <a:avLst/>
          </a:prstGeom>
        </p:spPr>
      </p:pic>
    </p:spTree>
    <p:extLst>
      <p:ext uri="{BB962C8B-B14F-4D97-AF65-F5344CB8AC3E}">
        <p14:creationId xmlns:p14="http://schemas.microsoft.com/office/powerpoint/2010/main" val="2020137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BF6AE43-0B85-4EA6-B2D5-7EC09793A3F9}"/>
              </a:ext>
            </a:extLst>
          </p:cNvPr>
          <p:cNvPicPr>
            <a:picLocks noChangeAspect="1"/>
          </p:cNvPicPr>
          <p:nvPr/>
        </p:nvPicPr>
        <p:blipFill>
          <a:blip r:embed="rId2"/>
          <a:stretch>
            <a:fillRect/>
          </a:stretch>
        </p:blipFill>
        <p:spPr>
          <a:xfrm>
            <a:off x="210136" y="1115011"/>
            <a:ext cx="9785444" cy="4821555"/>
          </a:xfrm>
          <a:prstGeom prst="rect">
            <a:avLst/>
          </a:prstGeom>
        </p:spPr>
      </p:pic>
    </p:spTree>
    <p:extLst>
      <p:ext uri="{BB962C8B-B14F-4D97-AF65-F5344CB8AC3E}">
        <p14:creationId xmlns:p14="http://schemas.microsoft.com/office/powerpoint/2010/main" val="271848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BD96621-046F-438B-BFA8-9BE2A805A268}"/>
              </a:ext>
            </a:extLst>
          </p:cNvPr>
          <p:cNvPicPr>
            <a:picLocks noChangeAspect="1"/>
          </p:cNvPicPr>
          <p:nvPr/>
        </p:nvPicPr>
        <p:blipFill>
          <a:blip r:embed="rId2"/>
          <a:stretch>
            <a:fillRect/>
          </a:stretch>
        </p:blipFill>
        <p:spPr>
          <a:xfrm>
            <a:off x="267286" y="674041"/>
            <a:ext cx="9769520" cy="5825233"/>
          </a:xfrm>
          <a:prstGeom prst="rect">
            <a:avLst/>
          </a:prstGeom>
        </p:spPr>
      </p:pic>
    </p:spTree>
    <p:extLst>
      <p:ext uri="{BB962C8B-B14F-4D97-AF65-F5344CB8AC3E}">
        <p14:creationId xmlns:p14="http://schemas.microsoft.com/office/powerpoint/2010/main" val="4008538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E369AE-317C-439C-9280-6A92E32A56B6}"/>
              </a:ext>
            </a:extLst>
          </p:cNvPr>
          <p:cNvSpPr>
            <a:spLocks noGrp="1"/>
          </p:cNvSpPr>
          <p:nvPr>
            <p:ph type="title"/>
          </p:nvPr>
        </p:nvSpPr>
        <p:spPr>
          <a:xfrm>
            <a:off x="1007012" y="962392"/>
            <a:ext cx="3916680" cy="739800"/>
          </a:xfrm>
        </p:spPr>
        <p:txBody>
          <a:bodyPr>
            <a:normAutofit/>
          </a:bodyPr>
          <a:lstStyle/>
          <a:p>
            <a:r>
              <a:rPr lang="zh-CN" altLang="en-US" sz="3200" b="1" dirty="0">
                <a:latin typeface="方正姚体" panose="02010601030101010101" pitchFamily="2" charset="-122"/>
                <a:ea typeface="方正姚体" panose="02010601030101010101" pitchFamily="2" charset="-122"/>
              </a:rPr>
              <a:t>出差报销材料</a:t>
            </a:r>
          </a:p>
        </p:txBody>
      </p:sp>
      <p:sp>
        <p:nvSpPr>
          <p:cNvPr id="3" name="内容占位符 2">
            <a:extLst>
              <a:ext uri="{FF2B5EF4-FFF2-40B4-BE49-F238E27FC236}">
                <a16:creationId xmlns:a16="http://schemas.microsoft.com/office/drawing/2014/main" id="{A3AE6732-8316-49D1-B487-E519C2FEC82C}"/>
              </a:ext>
            </a:extLst>
          </p:cNvPr>
          <p:cNvSpPr>
            <a:spLocks noGrp="1"/>
          </p:cNvSpPr>
          <p:nvPr>
            <p:ph idx="1"/>
          </p:nvPr>
        </p:nvSpPr>
        <p:spPr/>
        <p:txBody>
          <a:bodyPr>
            <a:normAutofit lnSpcReduction="10000"/>
          </a:bodyPr>
          <a:lstStyle/>
          <a:p>
            <a:r>
              <a:rPr lang="en-US" altLang="zh-CN" sz="2400" dirty="0">
                <a:latin typeface="华文中宋" panose="02010600040101010101" pitchFamily="2" charset="-122"/>
                <a:ea typeface="华文中宋" panose="02010600040101010101" pitchFamily="2" charset="-122"/>
                <a:hlinkClick r:id="rId2" action="ppaction://hlinksldjump"/>
              </a:rPr>
              <a:t>1.</a:t>
            </a:r>
            <a:r>
              <a:rPr lang="zh-CN" altLang="en-US" sz="2400" dirty="0">
                <a:latin typeface="华文中宋" panose="02010600040101010101" pitchFamily="2" charset="-122"/>
                <a:ea typeface="华文中宋" panose="02010600040101010101" pitchFamily="2" charset="-122"/>
                <a:hlinkClick r:id="rId2" action="ppaction://hlinksldjump"/>
              </a:rPr>
              <a:t>面单</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3" action="ppaction://hlinksldjump"/>
              </a:rPr>
              <a:t>2.</a:t>
            </a:r>
            <a:r>
              <a:rPr lang="zh-CN" altLang="en-US" sz="2400" dirty="0">
                <a:latin typeface="华文中宋" panose="02010600040101010101" pitchFamily="2" charset="-122"/>
                <a:ea typeface="华文中宋" panose="02010600040101010101" pitchFamily="2" charset="-122"/>
                <a:hlinkClick r:id="rId3" action="ppaction://hlinksldjump"/>
              </a:rPr>
              <a:t>出差申请</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4" action="ppaction://hlinksldjump"/>
              </a:rPr>
              <a:t>3.</a:t>
            </a:r>
            <a:r>
              <a:rPr lang="zh-CN" altLang="en-US" sz="2400" dirty="0">
                <a:latin typeface="华文中宋" panose="02010600040101010101" pitchFamily="2" charset="-122"/>
                <a:ea typeface="华文中宋" panose="02010600040101010101" pitchFamily="2" charset="-122"/>
                <a:hlinkClick r:id="rId4" action="ppaction://hlinksldjump"/>
              </a:rPr>
              <a:t>交通明细详情单</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5" action="ppaction://hlinksldjump"/>
              </a:rPr>
              <a:t>4.</a:t>
            </a:r>
            <a:r>
              <a:rPr lang="zh-CN" altLang="en-US" sz="2400" dirty="0">
                <a:latin typeface="华文中宋" panose="02010600040101010101" pitchFamily="2" charset="-122"/>
                <a:ea typeface="华文中宋" panose="02010600040101010101" pitchFamily="2" charset="-122"/>
                <a:hlinkClick r:id="rId5" action="ppaction://hlinksldjump"/>
              </a:rPr>
              <a:t>机票行程单 </a:t>
            </a:r>
            <a:r>
              <a:rPr lang="en-US" altLang="zh-CN" sz="2400" dirty="0">
                <a:latin typeface="华文中宋" panose="02010600040101010101" pitchFamily="2" charset="-122"/>
                <a:ea typeface="华文中宋" panose="02010600040101010101" pitchFamily="2" charset="-122"/>
                <a:hlinkClick r:id="rId5" action="ppaction://hlinksldjump"/>
              </a:rPr>
              <a:t>- </a:t>
            </a:r>
            <a:r>
              <a:rPr lang="zh-CN" altLang="en-US" sz="2400" dirty="0">
                <a:latin typeface="华文中宋" panose="02010600040101010101" pitchFamily="2" charset="-122"/>
                <a:ea typeface="华文中宋" panose="02010600040101010101" pitchFamily="2" charset="-122"/>
                <a:hlinkClick r:id="rId5" action="ppaction://hlinksldjump"/>
              </a:rPr>
              <a:t>机票</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保险费发票</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6" action="ppaction://hlinksldjump"/>
              </a:rPr>
              <a:t>5.</a:t>
            </a:r>
            <a:r>
              <a:rPr lang="zh-CN" altLang="en-US" sz="2400" dirty="0">
                <a:latin typeface="华文中宋" panose="02010600040101010101" pitchFamily="2" charset="-122"/>
                <a:ea typeface="华文中宋" panose="02010600040101010101" pitchFamily="2" charset="-122"/>
                <a:hlinkClick r:id="rId6" action="ppaction://hlinksldjump"/>
              </a:rPr>
              <a:t>机票报销注意事项</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7" action="ppaction://hlinksldjump"/>
              </a:rPr>
              <a:t>6.</a:t>
            </a:r>
            <a:r>
              <a:rPr lang="zh-CN" altLang="en-US" sz="2400" dirty="0">
                <a:latin typeface="华文中宋" panose="02010600040101010101" pitchFamily="2" charset="-122"/>
                <a:ea typeface="华文中宋" panose="02010600040101010101" pitchFamily="2" charset="-122"/>
                <a:hlinkClick r:id="rId7" action="ppaction://hlinksldjump"/>
              </a:rPr>
              <a:t>高铁出行</a:t>
            </a:r>
            <a:r>
              <a:rPr lang="en-US" altLang="zh-CN" sz="2400" dirty="0">
                <a:latin typeface="华文中宋" panose="02010600040101010101" pitchFamily="2" charset="-122"/>
                <a:ea typeface="华文中宋" panose="02010600040101010101" pitchFamily="2" charset="-122"/>
                <a:hlinkClick r:id="rId7" action="ppaction://hlinksldjump"/>
              </a:rPr>
              <a:t>-</a:t>
            </a:r>
            <a:r>
              <a:rPr lang="zh-CN" altLang="en-US" sz="2400" dirty="0">
                <a:latin typeface="华文中宋" panose="02010600040101010101" pitchFamily="2" charset="-122"/>
                <a:ea typeface="华文中宋" panose="02010600040101010101" pitchFamily="2" charset="-122"/>
                <a:hlinkClick r:id="rId7" action="ppaction://hlinksldjump"/>
              </a:rPr>
              <a:t>车票</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8" action="ppaction://hlinksldjump"/>
              </a:rPr>
              <a:t>7.</a:t>
            </a:r>
            <a:r>
              <a:rPr lang="zh-CN" altLang="en-US" sz="2400" dirty="0">
                <a:latin typeface="华文中宋" panose="02010600040101010101" pitchFamily="2" charset="-122"/>
                <a:ea typeface="华文中宋" panose="02010600040101010101" pitchFamily="2" charset="-122"/>
                <a:hlinkClick r:id="rId8" action="ppaction://hlinksldjump"/>
              </a:rPr>
              <a:t>网约车行程单</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9" action="ppaction://hlinksldjump"/>
              </a:rPr>
              <a:t>8.</a:t>
            </a:r>
            <a:r>
              <a:rPr lang="zh-CN" altLang="en-US" sz="2400" dirty="0">
                <a:latin typeface="华文中宋" panose="02010600040101010101" pitchFamily="2" charset="-122"/>
                <a:ea typeface="华文中宋" panose="02010600040101010101" pitchFamily="2" charset="-122"/>
                <a:hlinkClick r:id="rId9" action="ppaction://hlinksldjump"/>
              </a:rPr>
              <a:t>交通费发票</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10" action="ppaction://hlinksldjump"/>
              </a:rPr>
              <a:t>9.</a:t>
            </a:r>
            <a:r>
              <a:rPr lang="zh-CN" altLang="en-US" sz="2400" dirty="0">
                <a:latin typeface="华文中宋" panose="02010600040101010101" pitchFamily="2" charset="-122"/>
                <a:ea typeface="华文中宋" panose="02010600040101010101" pitchFamily="2" charset="-122"/>
                <a:hlinkClick r:id="rId10" action="ppaction://hlinksldjump"/>
              </a:rPr>
              <a:t>住宿结账单</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hlinkClick r:id="rId11" action="ppaction://hlinksldjump"/>
              </a:rPr>
              <a:t>10.</a:t>
            </a:r>
            <a:r>
              <a:rPr lang="zh-CN" altLang="en-US" sz="2400" dirty="0">
                <a:latin typeface="华文中宋" panose="02010600040101010101" pitchFamily="2" charset="-122"/>
                <a:ea typeface="华文中宋" panose="02010600040101010101" pitchFamily="2" charset="-122"/>
                <a:hlinkClick r:id="rId11" action="ppaction://hlinksldjump"/>
              </a:rPr>
              <a:t>酒店发票</a:t>
            </a:r>
            <a:endParaRPr lang="en-US" altLang="zh-CN"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372540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D51457A4-7AA4-4C95-AFEA-E1B6EB9E4EA3}"/>
              </a:ext>
            </a:extLst>
          </p:cNvPr>
          <p:cNvPicPr>
            <a:picLocks noChangeAspect="1"/>
          </p:cNvPicPr>
          <p:nvPr/>
        </p:nvPicPr>
        <p:blipFill>
          <a:blip r:embed="rId3"/>
          <a:stretch>
            <a:fillRect/>
          </a:stretch>
        </p:blipFill>
        <p:spPr>
          <a:xfrm>
            <a:off x="0" y="1124975"/>
            <a:ext cx="8889410" cy="5733025"/>
          </a:xfrm>
          <a:prstGeom prst="rect">
            <a:avLst/>
          </a:prstGeom>
        </p:spPr>
      </p:pic>
      <p:sp>
        <p:nvSpPr>
          <p:cNvPr id="12" name="矩形 11">
            <a:extLst>
              <a:ext uri="{FF2B5EF4-FFF2-40B4-BE49-F238E27FC236}">
                <a16:creationId xmlns:a16="http://schemas.microsoft.com/office/drawing/2014/main" id="{F7FD6448-5D69-44CC-A498-06CF30FB3049}"/>
              </a:ext>
            </a:extLst>
          </p:cNvPr>
          <p:cNvSpPr/>
          <p:nvPr/>
        </p:nvSpPr>
        <p:spPr>
          <a:xfrm>
            <a:off x="-56263" y="616263"/>
            <a:ext cx="7272997" cy="400110"/>
          </a:xfrm>
          <a:prstGeom prst="rect">
            <a:avLst/>
          </a:prstGeom>
          <a:noFill/>
        </p:spPr>
        <p:txBody>
          <a:bodyPr wrap="square" lIns="91440" tIns="45720" rIns="91440" bIns="45720">
            <a:spAutoFit/>
          </a:bodyPr>
          <a:lstStyle/>
          <a:p>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面单：填写并送至直接领导签名</a:t>
            </a:r>
            <a:endParaRPr lang="en-US" altLang="zh-CN" sz="2000" dirty="0">
              <a:latin typeface="华文中宋" panose="02010600040101010101" pitchFamily="2" charset="-122"/>
              <a:ea typeface="华文中宋" panose="02010600040101010101" pitchFamily="2" charset="-122"/>
            </a:endParaRPr>
          </a:p>
        </p:txBody>
      </p:sp>
      <p:pic>
        <p:nvPicPr>
          <p:cNvPr id="3" name="图片 2">
            <a:extLst>
              <a:ext uri="{FF2B5EF4-FFF2-40B4-BE49-F238E27FC236}">
                <a16:creationId xmlns:a16="http://schemas.microsoft.com/office/drawing/2014/main" id="{3317DF37-E92E-4EE2-A02D-B3CD97283094}"/>
              </a:ext>
            </a:extLst>
          </p:cNvPr>
          <p:cNvPicPr>
            <a:picLocks noChangeAspect="1"/>
          </p:cNvPicPr>
          <p:nvPr/>
        </p:nvPicPr>
        <p:blipFill>
          <a:blip r:embed="rId4"/>
          <a:stretch>
            <a:fillRect/>
          </a:stretch>
        </p:blipFill>
        <p:spPr>
          <a:xfrm>
            <a:off x="9123852" y="1997612"/>
            <a:ext cx="2946935" cy="2011680"/>
          </a:xfrm>
          <a:prstGeom prst="rect">
            <a:avLst/>
          </a:prstGeom>
        </p:spPr>
      </p:pic>
      <p:sp>
        <p:nvSpPr>
          <p:cNvPr id="4" name="文本框 3">
            <a:extLst>
              <a:ext uri="{FF2B5EF4-FFF2-40B4-BE49-F238E27FC236}">
                <a16:creationId xmlns:a16="http://schemas.microsoft.com/office/drawing/2014/main" id="{69A1FA5C-B293-477C-804A-E0C8904A5CF9}"/>
              </a:ext>
            </a:extLst>
          </p:cNvPr>
          <p:cNvSpPr txBox="1"/>
          <p:nvPr/>
        </p:nvSpPr>
        <p:spPr>
          <a:xfrm>
            <a:off x="9123852" y="4318781"/>
            <a:ext cx="2510130" cy="1200329"/>
          </a:xfrm>
          <a:prstGeom prst="rect">
            <a:avLst/>
          </a:prstGeom>
          <a:noFill/>
        </p:spPr>
        <p:txBody>
          <a:bodyPr wrap="square" rtlCol="0">
            <a:spAutoFit/>
          </a:bodyPr>
          <a:lstStyle/>
          <a:p>
            <a:r>
              <a:rPr lang="zh-CN" altLang="en-US" dirty="0">
                <a:latin typeface="+mj-ea"/>
                <a:ea typeface="+mj-ea"/>
              </a:rPr>
              <a:t>注意费用栏目按照以下类别填写：</a:t>
            </a:r>
            <a:r>
              <a:rPr lang="zh-CN" altLang="en-US" dirty="0"/>
              <a:t>长途交通费、差旅交通费、市内交通费、住宿费、餐补</a:t>
            </a:r>
            <a:endParaRPr lang="zh-CN" altLang="en-US" dirty="0">
              <a:latin typeface="+mj-ea"/>
              <a:ea typeface="+mj-ea"/>
            </a:endParaRPr>
          </a:p>
        </p:txBody>
      </p:sp>
      <p:sp>
        <p:nvSpPr>
          <p:cNvPr id="5" name="乘号 4">
            <a:extLst>
              <a:ext uri="{FF2B5EF4-FFF2-40B4-BE49-F238E27FC236}">
                <a16:creationId xmlns:a16="http://schemas.microsoft.com/office/drawing/2014/main" id="{1135A230-09A8-4862-8A41-1052A3504249}"/>
              </a:ext>
            </a:extLst>
          </p:cNvPr>
          <p:cNvSpPr/>
          <p:nvPr/>
        </p:nvSpPr>
        <p:spPr>
          <a:xfrm>
            <a:off x="10403057" y="2729132"/>
            <a:ext cx="872197" cy="998806"/>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58989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82FDA4D-671F-43EE-BDF8-A503606CCD3A}"/>
              </a:ext>
            </a:extLst>
          </p:cNvPr>
          <p:cNvSpPr txBox="1"/>
          <p:nvPr/>
        </p:nvSpPr>
        <p:spPr>
          <a:xfrm>
            <a:off x="170423" y="220114"/>
            <a:ext cx="6098344" cy="400110"/>
          </a:xfrm>
          <a:prstGeom prst="rect">
            <a:avLst/>
          </a:prstGeom>
          <a:noFill/>
        </p:spPr>
        <p:txBody>
          <a:bodyPr wrap="square">
            <a:spAutoFit/>
          </a:bodyPr>
          <a:lstStyle/>
          <a:p>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出差申请：打印并附带在面单后面</a:t>
            </a:r>
            <a:endParaRPr lang="en-US" altLang="zh-CN" sz="2000" dirty="0">
              <a:latin typeface="华文中宋" panose="02010600040101010101" pitchFamily="2" charset="-122"/>
              <a:ea typeface="华文中宋" panose="02010600040101010101" pitchFamily="2" charset="-122"/>
            </a:endParaRPr>
          </a:p>
        </p:txBody>
      </p:sp>
      <p:pic>
        <p:nvPicPr>
          <p:cNvPr id="3" name="图片 2">
            <a:extLst>
              <a:ext uri="{FF2B5EF4-FFF2-40B4-BE49-F238E27FC236}">
                <a16:creationId xmlns:a16="http://schemas.microsoft.com/office/drawing/2014/main" id="{184FA258-C6D3-4014-ACB6-28C474B7BAED}"/>
              </a:ext>
            </a:extLst>
          </p:cNvPr>
          <p:cNvPicPr>
            <a:picLocks noChangeAspect="1"/>
          </p:cNvPicPr>
          <p:nvPr/>
        </p:nvPicPr>
        <p:blipFill>
          <a:blip r:embed="rId3"/>
          <a:stretch>
            <a:fillRect/>
          </a:stretch>
        </p:blipFill>
        <p:spPr>
          <a:xfrm>
            <a:off x="0" y="858129"/>
            <a:ext cx="10074068" cy="5514536"/>
          </a:xfrm>
          <a:prstGeom prst="rect">
            <a:avLst/>
          </a:prstGeom>
        </p:spPr>
      </p:pic>
    </p:spTree>
    <p:extLst>
      <p:ext uri="{BB962C8B-B14F-4D97-AF65-F5344CB8AC3E}">
        <p14:creationId xmlns:p14="http://schemas.microsoft.com/office/powerpoint/2010/main" val="912084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EB3FF1F-A916-4310-A72F-EE1C0025B1BD}"/>
              </a:ext>
            </a:extLst>
          </p:cNvPr>
          <p:cNvPicPr>
            <a:picLocks noChangeAspect="1"/>
          </p:cNvPicPr>
          <p:nvPr/>
        </p:nvPicPr>
        <p:blipFill>
          <a:blip r:embed="rId3"/>
          <a:stretch>
            <a:fillRect/>
          </a:stretch>
        </p:blipFill>
        <p:spPr>
          <a:xfrm>
            <a:off x="0" y="1498209"/>
            <a:ext cx="8365060" cy="5359791"/>
          </a:xfrm>
          <a:prstGeom prst="rect">
            <a:avLst/>
          </a:prstGeom>
        </p:spPr>
      </p:pic>
      <p:sp>
        <p:nvSpPr>
          <p:cNvPr id="7" name="文本框 6">
            <a:extLst>
              <a:ext uri="{FF2B5EF4-FFF2-40B4-BE49-F238E27FC236}">
                <a16:creationId xmlns:a16="http://schemas.microsoft.com/office/drawing/2014/main" id="{C4902B1F-77CD-46AF-8BCE-A1B65514A1C1}"/>
              </a:ext>
            </a:extLst>
          </p:cNvPr>
          <p:cNvSpPr txBox="1"/>
          <p:nvPr/>
        </p:nvSpPr>
        <p:spPr>
          <a:xfrm>
            <a:off x="-2344" y="989986"/>
            <a:ext cx="6098344" cy="400110"/>
          </a:xfrm>
          <a:prstGeom prst="rect">
            <a:avLst/>
          </a:prstGeom>
          <a:noFill/>
        </p:spPr>
        <p:txBody>
          <a:bodyPr wrap="square">
            <a:spAutoFit/>
          </a:bodyPr>
          <a:lstStyle/>
          <a:p>
            <a:r>
              <a:rPr lang="en-US" altLang="zh-CN" sz="2000" u="sng" dirty="0">
                <a:latin typeface="华文中宋" panose="02010600040101010101" pitchFamily="2" charset="-122"/>
                <a:ea typeface="华文中宋" panose="02010600040101010101" pitchFamily="2" charset="-122"/>
              </a:rPr>
              <a:t>3.</a:t>
            </a:r>
            <a:r>
              <a:rPr lang="zh-CN" altLang="en-US" sz="2000" u="sng" dirty="0">
                <a:latin typeface="华文中宋" panose="02010600040101010101" pitchFamily="2" charset="-122"/>
                <a:ea typeface="华文中宋" panose="02010600040101010101" pitchFamily="2" charset="-122"/>
              </a:rPr>
              <a:t>交通费用明细详情单</a:t>
            </a:r>
            <a:endParaRPr lang="en-US" altLang="zh-CN" sz="2000" u="sng"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277466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13D502E-5B10-47DD-B85A-9E5C01BD9BBA}"/>
              </a:ext>
            </a:extLst>
          </p:cNvPr>
          <p:cNvSpPr txBox="1"/>
          <p:nvPr/>
        </p:nvSpPr>
        <p:spPr>
          <a:xfrm>
            <a:off x="0" y="154592"/>
            <a:ext cx="7132320" cy="1015663"/>
          </a:xfrm>
          <a:prstGeom prst="rect">
            <a:avLst/>
          </a:prstGeom>
          <a:noFill/>
        </p:spPr>
        <p:txBody>
          <a:bodyPr wrap="square">
            <a:spAutoFit/>
          </a:bodyPr>
          <a:lstStyle/>
          <a:p>
            <a:r>
              <a:rPr lang="en-US" altLang="zh-CN" sz="2000" dirty="0">
                <a:latin typeface="华文中宋" panose="02010600040101010101" pitchFamily="2" charset="-122"/>
                <a:ea typeface="华文中宋" panose="02010600040101010101" pitchFamily="2" charset="-122"/>
              </a:rPr>
              <a:t>  4.</a:t>
            </a:r>
            <a:r>
              <a:rPr lang="zh-CN" altLang="en-US" sz="2000" dirty="0">
                <a:latin typeface="华文中宋" panose="02010600040101010101" pitchFamily="2" charset="-122"/>
                <a:ea typeface="华文中宋" panose="02010600040101010101" pitchFamily="2" charset="-122"/>
              </a:rPr>
              <a:t>机票行程单 </a:t>
            </a:r>
            <a:endParaRPr lang="en-US" altLang="zh-CN" sz="2000" dirty="0">
              <a:latin typeface="华文中宋" panose="02010600040101010101" pitchFamily="2" charset="-122"/>
              <a:ea typeface="华文中宋" panose="02010600040101010101" pitchFamily="2" charset="-122"/>
            </a:endParaRPr>
          </a:p>
          <a:p>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）需要用白纸为底板用胶水粘贴好，左边留</a:t>
            </a:r>
            <a:r>
              <a:rPr lang="en-US" altLang="zh-CN" sz="2000" dirty="0">
                <a:latin typeface="华文中宋" panose="02010600040101010101" pitchFamily="2" charset="-122"/>
                <a:ea typeface="华文中宋" panose="02010600040101010101" pitchFamily="2" charset="-122"/>
              </a:rPr>
              <a:t>3-4cm</a:t>
            </a:r>
            <a:r>
              <a:rPr lang="zh-CN" altLang="en-US" sz="2000" dirty="0">
                <a:latin typeface="华文中宋" panose="02010600040101010101" pitchFamily="2" charset="-122"/>
                <a:ea typeface="华文中宋" panose="02010600040101010101" pitchFamily="2" charset="-122"/>
              </a:rPr>
              <a:t>空格，</a:t>
            </a:r>
            <a:r>
              <a:rPr lang="zh-CN" altLang="en-US" sz="2000" dirty="0">
                <a:latin typeface="+mj-ea"/>
                <a:ea typeface="+mj-ea"/>
              </a:rPr>
              <a:t>粘贴发票的纸只粘贴发票</a:t>
            </a:r>
            <a:endParaRPr lang="en-US" altLang="zh-CN" sz="2000" dirty="0">
              <a:latin typeface="+mj-ea"/>
              <a:ea typeface="+mj-ea"/>
            </a:endParaRPr>
          </a:p>
        </p:txBody>
      </p:sp>
      <p:pic>
        <p:nvPicPr>
          <p:cNvPr id="9" name="图片 8">
            <a:extLst>
              <a:ext uri="{FF2B5EF4-FFF2-40B4-BE49-F238E27FC236}">
                <a16:creationId xmlns:a16="http://schemas.microsoft.com/office/drawing/2014/main" id="{9E70472D-1B0F-4658-ABA4-B14773D927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270928" y="-2198"/>
            <a:ext cx="5687744" cy="8032652"/>
          </a:xfrm>
          <a:prstGeom prst="rect">
            <a:avLst/>
          </a:prstGeom>
        </p:spPr>
      </p:pic>
    </p:spTree>
    <p:extLst>
      <p:ext uri="{BB962C8B-B14F-4D97-AF65-F5344CB8AC3E}">
        <p14:creationId xmlns:p14="http://schemas.microsoft.com/office/powerpoint/2010/main" val="2321483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7DA03F4A-039E-412D-972B-CBACACE89637}"/>
              </a:ext>
            </a:extLst>
          </p:cNvPr>
          <p:cNvPicPr>
            <a:picLocks noChangeAspect="1"/>
          </p:cNvPicPr>
          <p:nvPr/>
        </p:nvPicPr>
        <p:blipFill>
          <a:blip r:embed="rId3"/>
          <a:stretch>
            <a:fillRect/>
          </a:stretch>
        </p:blipFill>
        <p:spPr>
          <a:xfrm>
            <a:off x="0" y="1685925"/>
            <a:ext cx="9001125" cy="5172075"/>
          </a:xfrm>
          <a:prstGeom prst="rect">
            <a:avLst/>
          </a:prstGeom>
        </p:spPr>
      </p:pic>
      <p:sp>
        <p:nvSpPr>
          <p:cNvPr id="9" name="文本框 8">
            <a:extLst>
              <a:ext uri="{FF2B5EF4-FFF2-40B4-BE49-F238E27FC236}">
                <a16:creationId xmlns:a16="http://schemas.microsoft.com/office/drawing/2014/main" id="{C3A4A9DE-FC56-4421-9C7E-1AA9F0BC1039}"/>
              </a:ext>
            </a:extLst>
          </p:cNvPr>
          <p:cNvSpPr txBox="1"/>
          <p:nvPr/>
        </p:nvSpPr>
        <p:spPr>
          <a:xfrm>
            <a:off x="-2344" y="190309"/>
            <a:ext cx="6098344" cy="646331"/>
          </a:xfrm>
          <a:prstGeom prst="rect">
            <a:avLst/>
          </a:prstGeom>
          <a:noFill/>
        </p:spPr>
        <p:txBody>
          <a:bodyPr wrap="square">
            <a:spAutoFit/>
          </a:bodyPr>
          <a:lstStyle/>
          <a:p>
            <a:r>
              <a:rPr lang="en-US" altLang="zh-CN" sz="1800" dirty="0">
                <a:latin typeface="华文中宋" panose="02010600040101010101" pitchFamily="2" charset="-122"/>
                <a:ea typeface="华文中宋" panose="02010600040101010101" pitchFamily="2" charset="-122"/>
              </a:rPr>
              <a:t>4. </a:t>
            </a:r>
            <a:r>
              <a:rPr lang="zh-CN" altLang="en-US" sz="1800" dirty="0">
                <a:latin typeface="华文中宋" panose="02010600040101010101" pitchFamily="2" charset="-122"/>
                <a:ea typeface="华文中宋" panose="02010600040101010101" pitchFamily="2" charset="-122"/>
              </a:rPr>
              <a:t>登机票</a:t>
            </a:r>
            <a:r>
              <a:rPr lang="en-US" altLang="zh-CN" sz="1800" dirty="0">
                <a:latin typeface="华文中宋" panose="02010600040101010101" pitchFamily="2" charset="-122"/>
                <a:ea typeface="华文中宋" panose="02010600040101010101" pitchFamily="2" charset="-122"/>
              </a:rPr>
              <a:t>-</a:t>
            </a:r>
          </a:p>
          <a:p>
            <a:r>
              <a:rPr lang="zh-CN" altLang="en-US" dirty="0">
                <a:latin typeface="华文中宋" panose="02010600040101010101" pitchFamily="2" charset="-122"/>
                <a:ea typeface="华文中宋" panose="02010600040101010101" pitchFamily="2" charset="-122"/>
              </a:rPr>
              <a:t>   </a:t>
            </a:r>
            <a:r>
              <a:rPr lang="zh-CN" altLang="en-US" sz="1800" dirty="0">
                <a:latin typeface="华文中宋" panose="02010600040101010101" pitchFamily="2" charset="-122"/>
                <a:ea typeface="华文中宋" panose="02010600040101010101" pitchFamily="2" charset="-122"/>
              </a:rPr>
              <a:t>需要用白纸为底板用胶水粘贴好，左边留</a:t>
            </a:r>
            <a:r>
              <a:rPr lang="en-US" altLang="zh-CN" sz="1800" dirty="0">
                <a:latin typeface="华文中宋" panose="02010600040101010101" pitchFamily="2" charset="-122"/>
                <a:ea typeface="华文中宋" panose="02010600040101010101" pitchFamily="2" charset="-122"/>
              </a:rPr>
              <a:t>3-4cm</a:t>
            </a:r>
            <a:r>
              <a:rPr lang="zh-CN" altLang="en-US" sz="1800" dirty="0">
                <a:latin typeface="华文中宋" panose="02010600040101010101" pitchFamily="2" charset="-122"/>
                <a:ea typeface="华文中宋" panose="02010600040101010101" pitchFamily="2" charset="-122"/>
              </a:rPr>
              <a:t>空格</a:t>
            </a:r>
            <a:endParaRPr lang="zh-CN" altLang="en-US" dirty="0"/>
          </a:p>
        </p:txBody>
      </p:sp>
    </p:spTree>
    <p:extLst>
      <p:ext uri="{BB962C8B-B14F-4D97-AF65-F5344CB8AC3E}">
        <p14:creationId xmlns:p14="http://schemas.microsoft.com/office/powerpoint/2010/main" val="3034747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282122-A3B1-40F7-B193-77C65B223E53}"/>
              </a:ext>
            </a:extLst>
          </p:cNvPr>
          <p:cNvSpPr>
            <a:spLocks noGrp="1"/>
          </p:cNvSpPr>
          <p:nvPr>
            <p:ph type="title"/>
          </p:nvPr>
        </p:nvSpPr>
        <p:spPr>
          <a:xfrm>
            <a:off x="838200" y="858130"/>
            <a:ext cx="3944815" cy="579340"/>
          </a:xfrm>
        </p:spPr>
        <p:txBody>
          <a:bodyPr>
            <a:normAutofit/>
          </a:bodyPr>
          <a:lstStyle/>
          <a:p>
            <a:r>
              <a:rPr lang="en-US" altLang="zh-CN" sz="2000" dirty="0">
                <a:latin typeface="+mj-ea"/>
              </a:rPr>
              <a:t>5.</a:t>
            </a:r>
            <a:r>
              <a:rPr lang="zh-CN" altLang="en-US" sz="2000" dirty="0">
                <a:latin typeface="+mj-ea"/>
              </a:rPr>
              <a:t>机票报销注意事项</a:t>
            </a:r>
          </a:p>
        </p:txBody>
      </p:sp>
      <p:sp>
        <p:nvSpPr>
          <p:cNvPr id="3" name="内容占位符 2">
            <a:extLst>
              <a:ext uri="{FF2B5EF4-FFF2-40B4-BE49-F238E27FC236}">
                <a16:creationId xmlns:a16="http://schemas.microsoft.com/office/drawing/2014/main" id="{A2A66DB9-BB6A-4D4E-95D3-CE320EC45423}"/>
              </a:ext>
            </a:extLst>
          </p:cNvPr>
          <p:cNvSpPr>
            <a:spLocks noGrp="1"/>
          </p:cNvSpPr>
          <p:nvPr>
            <p:ph idx="1"/>
          </p:nvPr>
        </p:nvSpPr>
        <p:spPr>
          <a:xfrm>
            <a:off x="838200" y="2405575"/>
            <a:ext cx="4690403" cy="3137096"/>
          </a:xfrm>
        </p:spPr>
        <p:txBody>
          <a:bodyPr>
            <a:normAutofit/>
          </a:bodyPr>
          <a:lstStyle/>
          <a:p>
            <a:r>
              <a:rPr lang="en-US" altLang="zh-CN" sz="2000" dirty="0"/>
              <a:t>1. </a:t>
            </a:r>
            <a:r>
              <a:rPr lang="zh-CN" altLang="en-US" sz="2000" dirty="0">
                <a:latin typeface="华文中宋" panose="02010600040101010101" pitchFamily="2" charset="-122"/>
                <a:ea typeface="华文中宋" panose="02010600040101010101" pitchFamily="2" charset="-122"/>
              </a:rPr>
              <a:t>携程购买的机票不可报销附加费用 例：携程</a:t>
            </a:r>
            <a:r>
              <a:rPr lang="en-US" altLang="zh-CN" sz="2000" dirty="0">
                <a:latin typeface="华文中宋" panose="02010600040101010101" pitchFamily="2" charset="-122"/>
                <a:ea typeface="华文中宋" panose="02010600040101010101" pitchFamily="2" charset="-122"/>
              </a:rPr>
              <a:t>48</a:t>
            </a:r>
            <a:r>
              <a:rPr lang="zh-CN" altLang="en-US" sz="2000" dirty="0">
                <a:latin typeface="华文中宋" panose="02010600040101010101" pitchFamily="2" charset="-122"/>
                <a:ea typeface="华文中宋" panose="02010600040101010101" pitchFamily="2" charset="-122"/>
              </a:rPr>
              <a:t>元全能保障服务</a:t>
            </a:r>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2. </a:t>
            </a:r>
            <a:r>
              <a:rPr lang="zh-CN" altLang="en-US" sz="2000" dirty="0">
                <a:latin typeface="华文中宋" panose="02010600040101010101" pitchFamily="2" charset="-122"/>
                <a:ea typeface="华文中宋" panose="02010600040101010101" pitchFamily="2" charset="-122"/>
              </a:rPr>
              <a:t>退票费</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需提供书面说明由直接领导签名确认，属于因公造成即可报销</a:t>
            </a:r>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3.</a:t>
            </a:r>
            <a:r>
              <a:rPr lang="zh-CN" altLang="en-US" sz="2000" dirty="0">
                <a:latin typeface="华文中宋" panose="02010600040101010101" pitchFamily="2" charset="-122"/>
                <a:ea typeface="华文中宋" panose="02010600040101010101" pitchFamily="2" charset="-122"/>
              </a:rPr>
              <a:t>行李超额费用</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需提供逾重行李票和纸质发票（</a:t>
            </a:r>
            <a:r>
              <a:rPr lang="zh-CN" altLang="en-US" sz="2000" dirty="0">
                <a:solidFill>
                  <a:srgbClr val="FF0000"/>
                </a:solidFill>
                <a:latin typeface="华文中宋" panose="02010600040101010101" pitchFamily="2" charset="-122"/>
                <a:ea typeface="华文中宋" panose="02010600040101010101" pitchFamily="2" charset="-122"/>
              </a:rPr>
              <a:t>此类票据请勿和机票一起贴放，另起空白纸粘贴</a:t>
            </a:r>
            <a:r>
              <a:rPr lang="zh-CN" altLang="en-US" sz="2000" dirty="0">
                <a:latin typeface="华文中宋" panose="02010600040101010101" pitchFamily="2" charset="-122"/>
                <a:ea typeface="华文中宋" panose="02010600040101010101" pitchFamily="2" charset="-122"/>
              </a:rPr>
              <a:t>）</a:t>
            </a:r>
          </a:p>
        </p:txBody>
      </p:sp>
      <p:pic>
        <p:nvPicPr>
          <p:cNvPr id="5" name="图片 4">
            <a:extLst>
              <a:ext uri="{FF2B5EF4-FFF2-40B4-BE49-F238E27FC236}">
                <a16:creationId xmlns:a16="http://schemas.microsoft.com/office/drawing/2014/main" id="{CDEF5308-40DB-40F7-9BE4-38B23B9758C5}"/>
              </a:ext>
            </a:extLst>
          </p:cNvPr>
          <p:cNvPicPr>
            <a:picLocks noChangeAspect="1"/>
          </p:cNvPicPr>
          <p:nvPr/>
        </p:nvPicPr>
        <p:blipFill>
          <a:blip r:embed="rId2"/>
          <a:stretch>
            <a:fillRect/>
          </a:stretch>
        </p:blipFill>
        <p:spPr>
          <a:xfrm>
            <a:off x="6663399" y="1437470"/>
            <a:ext cx="2719752" cy="2295107"/>
          </a:xfrm>
          <a:prstGeom prst="rect">
            <a:avLst/>
          </a:prstGeom>
        </p:spPr>
      </p:pic>
      <p:pic>
        <p:nvPicPr>
          <p:cNvPr id="7" name="图片 6">
            <a:extLst>
              <a:ext uri="{FF2B5EF4-FFF2-40B4-BE49-F238E27FC236}">
                <a16:creationId xmlns:a16="http://schemas.microsoft.com/office/drawing/2014/main" id="{24A2A902-A9D9-4D94-BD5D-81CAC6C1E3A2}"/>
              </a:ext>
            </a:extLst>
          </p:cNvPr>
          <p:cNvPicPr>
            <a:picLocks noChangeAspect="1"/>
          </p:cNvPicPr>
          <p:nvPr/>
        </p:nvPicPr>
        <p:blipFill>
          <a:blip r:embed="rId3"/>
          <a:stretch>
            <a:fillRect/>
          </a:stretch>
        </p:blipFill>
        <p:spPr>
          <a:xfrm>
            <a:off x="6208982" y="3788847"/>
            <a:ext cx="5429250" cy="2838450"/>
          </a:xfrm>
          <a:prstGeom prst="rect">
            <a:avLst/>
          </a:prstGeom>
        </p:spPr>
      </p:pic>
    </p:spTree>
    <p:extLst>
      <p:ext uri="{BB962C8B-B14F-4D97-AF65-F5344CB8AC3E}">
        <p14:creationId xmlns:p14="http://schemas.microsoft.com/office/powerpoint/2010/main" val="1418571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0D98D1-64BB-4876-854B-BC4979899119}"/>
              </a:ext>
            </a:extLst>
          </p:cNvPr>
          <p:cNvSpPr>
            <a:spLocks noGrp="1"/>
          </p:cNvSpPr>
          <p:nvPr>
            <p:ph type="title"/>
          </p:nvPr>
        </p:nvSpPr>
        <p:spPr>
          <a:xfrm>
            <a:off x="78541" y="188663"/>
            <a:ext cx="10515600" cy="528785"/>
          </a:xfrm>
        </p:spPr>
        <p:txBody>
          <a:bodyPr>
            <a:normAutofit/>
          </a:bodyPr>
          <a:lstStyle/>
          <a:p>
            <a:r>
              <a:rPr lang="en-US" altLang="zh-CN" sz="2000" dirty="0">
                <a:latin typeface="华文中宋" panose="02010600040101010101" pitchFamily="2" charset="-122"/>
                <a:ea typeface="华文中宋" panose="02010600040101010101" pitchFamily="2" charset="-122"/>
              </a:rPr>
              <a:t>6.</a:t>
            </a:r>
            <a:r>
              <a:rPr lang="zh-CN" altLang="en-US" sz="2000" dirty="0">
                <a:latin typeface="华文中宋" panose="02010600040101010101" pitchFamily="2" charset="-122"/>
                <a:ea typeface="华文中宋" panose="02010600040101010101" pitchFamily="2" charset="-122"/>
              </a:rPr>
              <a:t>高铁出行</a:t>
            </a: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车票</a:t>
            </a:r>
            <a:endParaRPr lang="zh-CN" altLang="en-US" sz="2000" dirty="0"/>
          </a:p>
        </p:txBody>
      </p:sp>
      <p:sp>
        <p:nvSpPr>
          <p:cNvPr id="3" name="内容占位符 2">
            <a:extLst>
              <a:ext uri="{FF2B5EF4-FFF2-40B4-BE49-F238E27FC236}">
                <a16:creationId xmlns:a16="http://schemas.microsoft.com/office/drawing/2014/main" id="{C8E972DC-9BB7-496C-9E91-4F91D6EB537C}"/>
              </a:ext>
            </a:extLst>
          </p:cNvPr>
          <p:cNvSpPr>
            <a:spLocks noGrp="1"/>
          </p:cNvSpPr>
          <p:nvPr>
            <p:ph idx="1"/>
          </p:nvPr>
        </p:nvSpPr>
        <p:spPr>
          <a:xfrm>
            <a:off x="7699716" y="2127115"/>
            <a:ext cx="4360986" cy="3106067"/>
          </a:xfrm>
        </p:spPr>
        <p:txBody>
          <a:bodyPr>
            <a:normAutofit lnSpcReduction="10000"/>
          </a:bodyPr>
          <a:lstStyle/>
          <a:p>
            <a:r>
              <a:rPr lang="zh-CN" altLang="en-US" sz="2000" dirty="0">
                <a:latin typeface="华文中宋" panose="02010600040101010101" pitchFamily="2" charset="-122"/>
                <a:ea typeface="华文中宋" panose="02010600040101010101" pitchFamily="2" charset="-122"/>
              </a:rPr>
              <a:t>需要用白纸为底板用胶水粘贴好，左边留</a:t>
            </a:r>
            <a:r>
              <a:rPr lang="en-US" altLang="zh-CN" sz="2000" dirty="0">
                <a:latin typeface="华文中宋" panose="02010600040101010101" pitchFamily="2" charset="-122"/>
                <a:ea typeface="华文中宋" panose="02010600040101010101" pitchFamily="2" charset="-122"/>
              </a:rPr>
              <a:t>3-4cm</a:t>
            </a:r>
            <a:r>
              <a:rPr lang="zh-CN" altLang="en-US" sz="2000" dirty="0">
                <a:latin typeface="华文中宋" panose="02010600040101010101" pitchFamily="2" charset="-122"/>
                <a:ea typeface="华文中宋" panose="02010600040101010101" pitchFamily="2" charset="-122"/>
              </a:rPr>
              <a:t>空格，请注意同一张纸不允许出现其他票据</a:t>
            </a:r>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r>
              <a:rPr lang="zh-CN" altLang="en-US" sz="2000" dirty="0">
                <a:solidFill>
                  <a:srgbClr val="FF0000"/>
                </a:solidFill>
                <a:latin typeface="华文中宋" panose="02010600040101010101" pitchFamily="2" charset="-122"/>
                <a:ea typeface="华文中宋" panose="02010600040101010101" pitchFamily="2" charset="-122"/>
              </a:rPr>
              <a:t>注意事项</a:t>
            </a:r>
            <a:endParaRPr lang="en-US" altLang="zh-CN" sz="2000" dirty="0">
              <a:solidFill>
                <a:srgbClr val="FF0000"/>
              </a:solidFill>
              <a:latin typeface="华文中宋" panose="02010600040101010101" pitchFamily="2" charset="-122"/>
              <a:ea typeface="华文中宋" panose="02010600040101010101" pitchFamily="2" charset="-122"/>
            </a:endParaRPr>
          </a:p>
          <a:p>
            <a:pPr algn="l"/>
            <a:r>
              <a:rPr lang="zh-CN" altLang="en-US" sz="2000" b="0" i="0" u="none" strike="noStrike" baseline="0" dirty="0">
                <a:solidFill>
                  <a:srgbClr val="000000"/>
                </a:solidFill>
                <a:latin typeface="华文细黑" panose="02010600040101010101" pitchFamily="2" charset="-122"/>
                <a:ea typeface="华文细黑" panose="02010600040101010101" pitchFamily="2" charset="-122"/>
              </a:rPr>
              <a:t>若出现火车票丢失的情况需提供购票记录、乘车记录、付款记录等足以证明乘车事实的相关文件并在报销时按照原火车票金额的</a:t>
            </a:r>
            <a:r>
              <a:rPr lang="en-US" altLang="zh-CN" sz="2000" b="0" i="0" u="none" strike="noStrike" baseline="0" dirty="0">
                <a:solidFill>
                  <a:srgbClr val="000000"/>
                </a:solidFill>
                <a:latin typeface="华文细黑" panose="02010600040101010101" pitchFamily="2" charset="-122"/>
                <a:ea typeface="华文细黑" panose="02010600040101010101" pitchFamily="2" charset="-122"/>
              </a:rPr>
              <a:t>50%</a:t>
            </a:r>
            <a:r>
              <a:rPr lang="zh-CN" altLang="en-US" sz="2000" b="0" i="0" u="none" strike="noStrike" baseline="0" dirty="0">
                <a:solidFill>
                  <a:srgbClr val="000000"/>
                </a:solidFill>
                <a:latin typeface="华文细黑" panose="02010600040101010101" pitchFamily="2" charset="-122"/>
                <a:ea typeface="华文细黑" panose="02010600040101010101" pitchFamily="2" charset="-122"/>
              </a:rPr>
              <a:t>予以报销。</a:t>
            </a:r>
          </a:p>
          <a:p>
            <a:pPr marL="0" indent="0">
              <a:buNone/>
            </a:pPr>
            <a:endParaRPr lang="zh-CN" altLang="en-US" sz="2000" dirty="0">
              <a:latin typeface="+mn-ea"/>
            </a:endParaRPr>
          </a:p>
        </p:txBody>
      </p:sp>
      <p:pic>
        <p:nvPicPr>
          <p:cNvPr id="7" name="图片 6">
            <a:extLst>
              <a:ext uri="{FF2B5EF4-FFF2-40B4-BE49-F238E27FC236}">
                <a16:creationId xmlns:a16="http://schemas.microsoft.com/office/drawing/2014/main" id="{F8765238-779B-4E10-92A9-127DF43D5AAF}"/>
              </a:ext>
            </a:extLst>
          </p:cNvPr>
          <p:cNvPicPr>
            <a:picLocks noChangeAspect="1"/>
          </p:cNvPicPr>
          <p:nvPr/>
        </p:nvPicPr>
        <p:blipFill>
          <a:blip r:embed="rId2"/>
          <a:stretch>
            <a:fillRect/>
          </a:stretch>
        </p:blipFill>
        <p:spPr>
          <a:xfrm>
            <a:off x="0" y="770932"/>
            <a:ext cx="7699716" cy="6087068"/>
          </a:xfrm>
          <a:prstGeom prst="rect">
            <a:avLst/>
          </a:prstGeom>
        </p:spPr>
      </p:pic>
    </p:spTree>
    <p:extLst>
      <p:ext uri="{BB962C8B-B14F-4D97-AF65-F5344CB8AC3E}">
        <p14:creationId xmlns:p14="http://schemas.microsoft.com/office/powerpoint/2010/main" val="233030954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696</Words>
  <Application>Microsoft Office PowerPoint</Application>
  <PresentationFormat>宽屏</PresentationFormat>
  <Paragraphs>59</Paragraphs>
  <Slides>19</Slides>
  <Notes>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等线</vt:lpstr>
      <vt:lpstr>方正姚体</vt:lpstr>
      <vt:lpstr>黑体</vt:lpstr>
      <vt:lpstr>华文细黑</vt:lpstr>
      <vt:lpstr>华文中宋</vt:lpstr>
      <vt:lpstr>宋体</vt:lpstr>
      <vt:lpstr>Arial</vt:lpstr>
      <vt:lpstr>Calibri</vt:lpstr>
      <vt:lpstr>Cambria</vt:lpstr>
      <vt:lpstr>Office 主题​​</vt:lpstr>
      <vt:lpstr>PowerPoint 演示文稿</vt:lpstr>
      <vt:lpstr>出差报销材料</vt:lpstr>
      <vt:lpstr>PowerPoint 演示文稿</vt:lpstr>
      <vt:lpstr>PowerPoint 演示文稿</vt:lpstr>
      <vt:lpstr>PowerPoint 演示文稿</vt:lpstr>
      <vt:lpstr>PowerPoint 演示文稿</vt:lpstr>
      <vt:lpstr>PowerPoint 演示文稿</vt:lpstr>
      <vt:lpstr>5.机票报销注意事项</vt:lpstr>
      <vt:lpstr>6.高铁出行-车票</vt:lpstr>
      <vt:lpstr>7.网约车行程单</vt:lpstr>
      <vt:lpstr>8.交通费发票- （滴滴电子发票、的士发票、高速费发票）</vt:lpstr>
      <vt:lpstr>8.交通费发票- （滴滴电子发票）</vt:lpstr>
      <vt:lpstr>8.交通费发票- （滴滴电子发票）查验-打印</vt:lpstr>
      <vt:lpstr>9.住宿结账单 </vt:lpstr>
      <vt:lpstr>10.酒店住宿发票</vt:lpstr>
      <vt:lpstr>PowerPoint 演示文稿</vt:lpstr>
      <vt:lpstr> 粘贴规范</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5</cp:revision>
  <dcterms:created xsi:type="dcterms:W3CDTF">2020-11-12T03:15:51Z</dcterms:created>
  <dcterms:modified xsi:type="dcterms:W3CDTF">2020-11-12T08:51:45Z</dcterms:modified>
</cp:coreProperties>
</file>

<file path=docProps/thumbnail.jpeg>
</file>